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5" r:id="rId5"/>
    <p:sldId id="266" r:id="rId6"/>
    <p:sldId id="267" r:id="rId7"/>
    <p:sldId id="272" r:id="rId8"/>
    <p:sldId id="269" r:id="rId9"/>
    <p:sldId id="274" r:id="rId10"/>
    <p:sldId id="271" r:id="rId11"/>
    <p:sldId id="273" r:id="rId12"/>
    <p:sldId id="270" r:id="rId13"/>
  </p:sldIdLst>
  <p:sldSz cx="9144000" cy="5143500" type="screen16x9"/>
  <p:notesSz cx="9144000" cy="6858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1BD1D3-7EAA-4284-B121-7CD6458E2739}">
          <p14:sldIdLst/>
        </p14:section>
        <p14:section name="Intro slide" id="{D3A251B0-0F9D-4C7F-A7C6-9B755BE92A17}">
          <p14:sldIdLst>
            <p14:sldId id="275"/>
          </p14:sldIdLst>
        </p14:section>
        <p14:section name="CryoEM - Daniel" id="{5C0E0BE8-D5AE-42E4-BE9F-8008F2832231}">
          <p14:sldIdLst/>
        </p14:section>
        <p14:section name="AlphaFold - Keiran" id="{6EC3055A-5BF4-4176-BF4B-A9778B7711D7}">
          <p14:sldIdLst>
            <p14:sldId id="266"/>
            <p14:sldId id="267"/>
            <p14:sldId id="272"/>
            <p14:sldId id="269"/>
            <p14:sldId id="274"/>
            <p14:sldId id="271"/>
            <p14:sldId id="27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4CC"/>
    <a:srgbClr val="4DD1E3"/>
    <a:srgbClr val="FCAEAE"/>
    <a:srgbClr val="FBE5D6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C0319-4AE2-4A56-49B5-C46036649A12}" v="4" dt="2025-07-08T09:46:42.266"/>
    <p1510:client id="{53C70950-16E3-43B2-9670-8835B3094C05}" v="21" dt="2025-07-09T03:50:25.645"/>
    <p1510:client id="{A71A709C-4A10-C590-6D91-B628093F9179}" v="20" dt="2025-07-07T23:22:09.243"/>
    <p1510:client id="{B3F5B225-10D4-0DE0-1818-55856DED95C4}" v="381" dt="2025-07-08T23:49:26.347"/>
    <p1510:client id="{C295DE66-08AC-4D90-95CD-DBBC9D7F5861}" v="8" dt="2025-07-08T23:34:39.394"/>
    <p1510:client id="{D730E43A-2D60-3233-15D7-DE44DF02E8DB}" v="4" dt="2025-07-08T09:50:38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6F5CDF-E1BB-1143-AB56-5D0469D47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985114" y="-3985113"/>
            <a:ext cx="1173773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C8894-4F33-5C4E-B23A-FCFC1B0CA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E8EE-67FD-B048-9AB9-EF096A0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2386">
            <a:off x="5420695" y="2732994"/>
            <a:ext cx="4593145" cy="4821013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768CF1DD-28C0-3542-9451-09748ECBC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A7E57-4F56-284B-9B67-FB5015803C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20F27-DE27-584C-8F2A-54B09FEB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7046" y="0"/>
            <a:ext cx="3176954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F92E5-988E-244F-9206-113C9596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528976">
            <a:off x="4872532" y="-509829"/>
            <a:ext cx="4401328" cy="5221131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E3296271-A993-CC40-A660-F502909B72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1472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71633E-8E67-3045-A75B-0025106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450116">
            <a:off x="609145" y="2564842"/>
            <a:ext cx="4967314" cy="6007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8208B-ED4C-C342-A0F7-09C6EC34C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DA61EEF0-774E-DE4E-8F74-FBC4E1BC5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6106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B54C3-FA9C-3B4F-BC16-11138D20E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96" r="45649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A77F0-CF59-7145-988E-C08C7D97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D3F87-2F0A-DB45-90FE-83F64B28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4150" y="4959135"/>
            <a:ext cx="702464" cy="104595"/>
          </a:xfrm>
          <a:prstGeom prst="rect">
            <a:avLst/>
          </a:prstGeom>
        </p:spPr>
      </p:pic>
      <p:pic>
        <p:nvPicPr>
          <p:cNvPr id="7" name="Picture 6" descr="UNSW Sydney Logo">
            <a:extLst>
              <a:ext uri="{FF2B5EF4-FFF2-40B4-BE49-F238E27FC236}">
                <a16:creationId xmlns:a16="http://schemas.microsoft.com/office/drawing/2014/main" id="{0928C37F-4FF8-EA49-9CCD-70E78A46B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BC714-FEDC-894C-89BD-7C85BA8F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656854">
            <a:off x="-44325" y="3047256"/>
            <a:ext cx="3667781" cy="4412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5D1B-BE38-1942-BA62-D775DFA4E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D603-3B89-4241-BC83-330F7738EC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625D33F7-AD7C-C74E-9175-EC918768A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590E3-0F7B-754A-96DD-29A8821D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4F7A-8563-D547-B444-98EE5A303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005" y="4823460"/>
            <a:ext cx="1128368" cy="168011"/>
          </a:xfrm>
          <a:prstGeom prst="rect">
            <a:avLst/>
          </a:prstGeom>
        </p:spPr>
      </p:pic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C3D7C5B4-BBE1-2B4F-9305-D229DDE0E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30AE45-599B-9A40-84E3-AD424534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B3EC1-B735-314A-87E3-2BB356075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9DBE8BCC-81FA-1643-95E9-D4C9C613BC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750D7A-43FE-DF43-A9A5-64E21607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40336"/>
            <a:ext cx="9183824" cy="13814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98592283-2383-5249-A022-D7C82EA17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22D99-AE2B-974F-9EE8-38161ABA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19958">
            <a:off x="6555875" y="1481576"/>
            <a:ext cx="4745133" cy="5783490"/>
          </a:xfrm>
          <a:prstGeom prst="rect">
            <a:avLst/>
          </a:prstGeom>
        </p:spPr>
      </p:pic>
      <p:pic>
        <p:nvPicPr>
          <p:cNvPr id="4" name="Picture 3" descr="UNSW Sydney Logo">
            <a:extLst>
              <a:ext uri="{FF2B5EF4-FFF2-40B4-BE49-F238E27FC236}">
                <a16:creationId xmlns:a16="http://schemas.microsoft.com/office/drawing/2014/main" id="{21C37CCE-4505-9041-A018-976423BBC9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71DF-D571-204E-A82E-C98595C01642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B72E-0E2F-A741-9C2C-462A4449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608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2" indent="-152402" algn="l" defTabSz="6096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4" kern="1200">
          <a:solidFill>
            <a:schemeClr val="tx1"/>
          </a:solidFill>
          <a:latin typeface="+mn-lt"/>
          <a:ea typeface="+mn-ea"/>
          <a:cs typeface="+mn-cs"/>
        </a:defRPr>
      </a:lvl3pPr>
      <a:lvl4pPr marL="1066814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21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25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2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32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4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8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19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23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27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3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letter.theaiedge.io/p/float32-vs-float16-vs-bfloat16" TargetMode="External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0" Type="http://schemas.openxmlformats.org/officeDocument/2006/relationships/image" Target="../media/image20.jpe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hyperlink" Target="http://www.rcsb.org" TargetMode="External"/><Relationship Id="rId12" Type="http://schemas.openxmlformats.org/officeDocument/2006/relationships/hyperlink" Target="https://news.sherlock.stanford.edu/publications/sherlock-goes-full-flash" TargetMode="External"/><Relationship Id="rId17" Type="http://schemas.openxmlformats.org/officeDocument/2006/relationships/image" Target="../media/image34.png"/><Relationship Id="rId2" Type="http://schemas.openxmlformats.org/officeDocument/2006/relationships/hyperlink" Target="https://youtu.be/9eyFDBPk4Yw?si=keuRSQL5D_RHEKhn" TargetMode="Externa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fd.mmseqs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5.xml"/><Relationship Id="rId7" Type="http://schemas.openxmlformats.org/officeDocument/2006/relationships/hyperlink" Target="https://commons.wikimedia.org/wiki/University_of_Cambridge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mmseqs.com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hyperlink" Target="https://developer.nvidia.com/blog/boost-alphafold2-protein-structure-prediction-with-gpu-accelerated-mmseqs2/&#8203;" TargetMode="External"/><Relationship Id="rId9" Type="http://schemas.openxmlformats.org/officeDocument/2006/relationships/hyperlink" Target="http://mmseqs.edu.a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kod.restech.unsw.edu.au/pun/sys/dashboard/batch_connect/sys/sbf_proteinfold/&#8203;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jpeg"/><Relationship Id="rId4" Type="http://schemas.openxmlformats.org/officeDocument/2006/relationships/hyperlink" Target="https://cryosparc.analytical.unsw.edu.a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894CC7-7F92-873D-F815-D4E8D58E41D1}"/>
              </a:ext>
            </a:extLst>
          </p:cNvPr>
          <p:cNvSpPr txBox="1"/>
          <p:nvPr/>
        </p:nvSpPr>
        <p:spPr>
          <a:xfrm>
            <a:off x="4073825" y="790394"/>
            <a:ext cx="5104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AU" sz="900" dirty="0">
                <a:latin typeface="Roboto Mono"/>
              </a:rPr>
              <a:t>Research Data Experience Seminar – 2025 July 9th  </a:t>
            </a:r>
            <a:r>
              <a:rPr lang="en-AU" sz="900" b="1" dirty="0">
                <a:latin typeface="Roboto Mono"/>
              </a:rPr>
              <a:t> </a:t>
            </a:r>
            <a:endParaRPr lang="en-AU" sz="900" dirty="0">
              <a:latin typeface="Roboto Mono"/>
              <a:ea typeface="Roboto Mono"/>
            </a:endParaRPr>
          </a:p>
          <a:p>
            <a:pPr algn="r"/>
            <a:r>
              <a:rPr lang="en-AU" sz="900" b="1" dirty="0">
                <a:latin typeface="Roboto Mono"/>
              </a:rPr>
              <a:t>Dr Daniel Luque &amp; Dr Keiran Rowell</a:t>
            </a:r>
            <a:r>
              <a:rPr lang="en-AU" sz="900" dirty="0">
                <a:latin typeface="Roboto Mono"/>
              </a:rPr>
              <a:t>​</a:t>
            </a:r>
            <a:endParaRPr lang="en-AU" sz="900" dirty="0">
              <a:latin typeface="Roboto Mono"/>
              <a:ea typeface="Roboto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F271C-CC64-F1B9-ED10-84EFE3BEA1BA}"/>
              </a:ext>
            </a:extLst>
          </p:cNvPr>
          <p:cNvSpPr txBox="1"/>
          <p:nvPr/>
        </p:nvSpPr>
        <p:spPr>
          <a:xfrm>
            <a:off x="-2156" y="3235"/>
            <a:ext cx="918066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  <a:latin typeface="Clancy Bold"/>
                <a:ea typeface="+mn-lt"/>
                <a:cs typeface="+mn-lt"/>
              </a:rPr>
              <a:t>Frozen Samples</a:t>
            </a:r>
            <a:r>
              <a:rPr lang="en-US" sz="2800" b="1">
                <a:latin typeface="Clancy Bold"/>
                <a:ea typeface="+mn-lt"/>
                <a:cs typeface="+mn-lt"/>
              </a:rPr>
              <a:t>, </a:t>
            </a:r>
            <a:r>
              <a:rPr lang="en-US" sz="2800" b="1">
                <a:solidFill>
                  <a:schemeClr val="accent2">
                    <a:lumMod val="76000"/>
                  </a:schemeClr>
                </a:solidFill>
                <a:latin typeface="Clancy Bold"/>
                <a:ea typeface="+mn-lt"/>
                <a:cs typeface="+mn-lt"/>
              </a:rPr>
              <a:t>Melting Servers</a:t>
            </a:r>
            <a:r>
              <a:rPr lang="en-US" sz="2800" b="1">
                <a:solidFill>
                  <a:srgbClr val="000000"/>
                </a:solidFill>
                <a:latin typeface="Clancy Bold"/>
                <a:ea typeface="+mn-lt"/>
                <a:cs typeface="+mn-lt"/>
              </a:rPr>
              <a:t>:</a:t>
            </a:r>
            <a:endParaRPr lang="en-US" sz="2800">
              <a:solidFill>
                <a:srgbClr val="000000"/>
              </a:solidFill>
              <a:latin typeface="Calibri Light"/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The </a:t>
            </a:r>
            <a:r>
              <a:rPr lang="en-US" sz="2400" err="1">
                <a:solidFill>
                  <a:schemeClr val="accent6"/>
                </a:solidFill>
                <a:latin typeface="Calibri Light"/>
                <a:ea typeface="+mn-lt"/>
                <a:cs typeface="+mn-lt"/>
              </a:rPr>
              <a:t>CryoEM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en-US" sz="2400">
                <a:solidFill>
                  <a:schemeClr val="accent2"/>
                </a:solidFill>
                <a:latin typeface="Calibri Light"/>
                <a:ea typeface="+mn-lt"/>
                <a:cs typeface="+mn-lt"/>
              </a:rPr>
              <a:t>AlphaFold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data explosion</a:t>
            </a:r>
            <a:endParaRPr lang="en-US"/>
          </a:p>
        </p:txBody>
      </p:sp>
      <p:pic>
        <p:nvPicPr>
          <p:cNvPr id="7" name="Picture 6" descr="A logo for a scientific facility&#10;&#10;AI-generated content may be incorrect.">
            <a:extLst>
              <a:ext uri="{FF2B5EF4-FFF2-40B4-BE49-F238E27FC236}">
                <a16:creationId xmlns:a16="http://schemas.microsoft.com/office/drawing/2014/main" id="{148650D6-5E83-E292-13C7-9F9B6E26E0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038" t="1061" r="33144" b="4598"/>
          <a:stretch>
            <a:fillRect/>
          </a:stretch>
        </p:blipFill>
        <p:spPr>
          <a:xfrm>
            <a:off x="2654803" y="4236131"/>
            <a:ext cx="1160016" cy="885893"/>
          </a:xfrm>
          <a:prstGeom prst="rect">
            <a:avLst/>
          </a:prstGeom>
        </p:spPr>
      </p:pic>
      <p:pic>
        <p:nvPicPr>
          <p:cNvPr id="8" name="Picture 7" descr="A black and purple logo&#10;&#10;AI-generated content may be incorrect.">
            <a:extLst>
              <a:ext uri="{FF2B5EF4-FFF2-40B4-BE49-F238E27FC236}">
                <a16:creationId xmlns:a16="http://schemas.microsoft.com/office/drawing/2014/main" id="{3194EBB1-D677-B49C-F0E7-2261CE9897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899" r="87" b="454"/>
          <a:stretch>
            <a:fillRect/>
          </a:stretch>
        </p:blipFill>
        <p:spPr>
          <a:xfrm>
            <a:off x="7286574" y="4236131"/>
            <a:ext cx="1860283" cy="909002"/>
          </a:xfrm>
          <a:prstGeom prst="rect">
            <a:avLst/>
          </a:prstGeom>
        </p:spPr>
      </p:pic>
      <p:pic>
        <p:nvPicPr>
          <p:cNvPr id="4" name="proteome_marquee">
            <a:hlinkClick r:id="" action="ppaction://media"/>
            <a:extLst>
              <a:ext uri="{FF2B5EF4-FFF2-40B4-BE49-F238E27FC236}">
                <a16:creationId xmlns:a16="http://schemas.microsoft.com/office/drawing/2014/main" id="{12542D4C-73A8-07F4-5253-69F47CE03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44020" y="1170509"/>
            <a:ext cx="6488938" cy="2231999"/>
          </a:xfrm>
          <a:prstGeom prst="rect">
            <a:avLst/>
          </a:prstGeom>
        </p:spPr>
      </p:pic>
      <p:pic>
        <p:nvPicPr>
          <p:cNvPr id="10" name="Picture 9" descr="A blue smoke in front of a red lightning&#10;&#10;AI-generated content may be incorrect.">
            <a:extLst>
              <a:ext uri="{FF2B5EF4-FFF2-40B4-BE49-F238E27FC236}">
                <a16:creationId xmlns:a16="http://schemas.microsoft.com/office/drawing/2014/main" id="{CAAB1C62-7ADF-9DE7-836F-1012800290B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-2157" y="1162534"/>
            <a:ext cx="2653917" cy="39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5990-391E-6B1F-B0C9-629F913A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01236-C3D1-6AB5-2340-E878709AD8E6}"/>
              </a:ext>
            </a:extLst>
          </p:cNvPr>
          <p:cNvSpPr txBox="1"/>
          <p:nvPr/>
        </p:nvSpPr>
        <p:spPr>
          <a:xfrm>
            <a:off x="3179" y="584758"/>
            <a:ext cx="461330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900" b="1">
                <a:solidFill>
                  <a:srgbClr val="45A4CC"/>
                </a:solidFill>
                <a:latin typeface="Roboto Mono"/>
                <a:ea typeface="Roboto Mono"/>
              </a:rPr>
              <a:t>SBF nodes</a:t>
            </a:r>
            <a:r>
              <a:rPr lang="en-AU" sz="900" b="1">
                <a:latin typeface="Roboto Mono"/>
                <a:ea typeface="Roboto Mono"/>
              </a:rPr>
              <a:t>:</a:t>
            </a:r>
            <a:r>
              <a:rPr lang="en-AU" sz="900">
                <a:latin typeface="Roboto Mono"/>
                <a:ea typeface="Roboto Mono"/>
              </a:rPr>
              <a:t> </a:t>
            </a:r>
            <a:endParaRPr lang="en-AU" sz="900">
              <a:latin typeface="Roboto Mono" pitchFamily="2" charset="0"/>
              <a:ea typeface="Roboto Mono" pitchFamily="2" charset="0"/>
            </a:endParaRPr>
          </a:p>
          <a:p>
            <a:pPr marL="171450" indent="-171450">
              <a:buFont typeface="Arial"/>
              <a:buChar char="•"/>
            </a:pPr>
            <a:r>
              <a:rPr lang="en-AU" sz="900" b="1">
                <a:latin typeface="Roboto Mono"/>
                <a:ea typeface="Roboto Mono"/>
              </a:rPr>
              <a:t>k099</a:t>
            </a:r>
            <a:r>
              <a:rPr lang="en-AU" sz="900">
                <a:latin typeface="Roboto Mono"/>
                <a:ea typeface="Roboto Mono"/>
              </a:rPr>
              <a:t> &amp; </a:t>
            </a:r>
            <a:r>
              <a:rPr lang="en-AU" sz="900" b="1">
                <a:latin typeface="Roboto Mono"/>
                <a:ea typeface="Roboto Mono"/>
              </a:rPr>
              <a:t>k100</a:t>
            </a:r>
            <a:r>
              <a:rPr lang="en-AU" sz="900">
                <a:latin typeface="Roboto Mono"/>
                <a:ea typeface="Roboto Mono"/>
              </a:rPr>
              <a:t> (</a:t>
            </a:r>
            <a:r>
              <a:rPr lang="en-AU" sz="900" err="1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Slarti</a:t>
            </a:r>
            <a:r>
              <a:rPr lang="en-AU" sz="900">
                <a:latin typeface="Roboto Mono"/>
                <a:ea typeface="Roboto Mono"/>
              </a:rPr>
              <a:t> &amp; </a:t>
            </a:r>
            <a:r>
              <a:rPr lang="en-AU" sz="900" err="1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Bartfast</a:t>
            </a:r>
            <a:r>
              <a:rPr lang="en-AU" sz="900">
                <a:latin typeface="Roboto Mono"/>
                <a:ea typeface="Roboto Mono"/>
              </a:rPr>
              <a:t>) </a:t>
            </a:r>
            <a:endParaRPr lang="en-AU" sz="900">
              <a:latin typeface="Roboto Mono" pitchFamily="2" charset="0"/>
              <a:ea typeface="Roboto Mono" pitchFamily="2" charset="0"/>
            </a:endParaRPr>
          </a:p>
          <a:p>
            <a:pPr marL="342900" lvl="1" indent="-171450">
              <a:buFont typeface="Courier New"/>
              <a:buChar char="o"/>
            </a:pPr>
            <a:r>
              <a:rPr lang="en-AU" sz="900">
                <a:latin typeface="Roboto Mono"/>
                <a:ea typeface="Roboto Mono"/>
              </a:rPr>
              <a:t>4x</a:t>
            </a:r>
            <a:r>
              <a:rPr lang="en-AU" sz="900" b="1">
                <a:solidFill>
                  <a:schemeClr val="accent2"/>
                </a:solidFill>
                <a:latin typeface="Roboto Mono"/>
                <a:ea typeface="Roboto Mono"/>
              </a:rPr>
              <a:t>H200 </a:t>
            </a:r>
            <a:r>
              <a:rPr lang="en-AU" sz="900" b="1">
                <a:solidFill>
                  <a:schemeClr val="tx2"/>
                </a:solidFill>
                <a:latin typeface="Roboto Mono"/>
                <a:ea typeface="Roboto Mono"/>
              </a:rPr>
              <a:t>GPU</a:t>
            </a:r>
            <a:r>
              <a:rPr lang="en-AU" sz="900">
                <a:latin typeface="Roboto Mono"/>
                <a:ea typeface="Roboto Mono"/>
              </a:rPr>
              <a:t> (</a:t>
            </a:r>
            <a:r>
              <a:rPr lang="en-AU" sz="900">
                <a:solidFill>
                  <a:schemeClr val="accent2"/>
                </a:solidFill>
                <a:latin typeface="Roboto Mono"/>
                <a:ea typeface="Roboto Mono"/>
              </a:rPr>
              <a:t>141 GB 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VRAM</a:t>
            </a:r>
            <a:r>
              <a:rPr lang="en-AU" sz="900">
                <a:latin typeface="Roboto Mono"/>
                <a:ea typeface="Roboto Mono"/>
              </a:rPr>
              <a:t>), 7.3</a:t>
            </a:r>
            <a:r>
              <a:rPr lang="en-AU" sz="600">
                <a:latin typeface="Roboto Mono"/>
                <a:ea typeface="Roboto Mono"/>
              </a:rPr>
              <a:t>&amp;</a:t>
            </a:r>
            <a:r>
              <a:rPr lang="en-AU" sz="900">
                <a:latin typeface="Roboto Mono"/>
                <a:ea typeface="Roboto Mono"/>
              </a:rPr>
              <a:t>5.1/11 TB local </a:t>
            </a:r>
            <a:r>
              <a:rPr lang="en-AU" sz="900" err="1">
                <a:latin typeface="Roboto Mono"/>
                <a:ea typeface="Roboto Mono"/>
              </a:rPr>
              <a:t>NVMe</a:t>
            </a:r>
            <a:endParaRPr lang="en-AU" sz="900">
              <a:latin typeface="Roboto Mono"/>
              <a:ea typeface="Roboto Mono"/>
            </a:endParaRPr>
          </a:p>
          <a:p>
            <a:pPr marL="171450" indent="-171450">
              <a:buFont typeface="Arial"/>
              <a:buChar char="•"/>
            </a:pPr>
            <a:r>
              <a:rPr lang="en-AU" sz="900" b="1">
                <a:latin typeface="Roboto Mono"/>
                <a:ea typeface="Roboto Mono"/>
              </a:rPr>
              <a:t>k095</a:t>
            </a:r>
            <a:r>
              <a:rPr lang="en-AU" sz="900">
                <a:latin typeface="Roboto Mono"/>
                <a:ea typeface="Roboto Mono"/>
              </a:rPr>
              <a:t> (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Trillian</a:t>
            </a:r>
            <a:r>
              <a:rPr lang="en-AU" sz="900">
                <a:latin typeface="Roboto Mono"/>
                <a:ea typeface="Roboto Mono"/>
              </a:rPr>
              <a:t>) &amp; 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Zaphod</a:t>
            </a:r>
            <a:r>
              <a:rPr lang="en-AU" sz="900">
                <a:latin typeface="Roboto Mono"/>
                <a:ea typeface="Roboto Mono"/>
              </a:rPr>
              <a:t> (DevOps test server)</a:t>
            </a:r>
          </a:p>
          <a:p>
            <a:pPr marL="342900" lvl="1" indent="-171450">
              <a:buFont typeface="Courier New"/>
              <a:buChar char="o"/>
            </a:pPr>
            <a:r>
              <a:rPr lang="en-AU" sz="900">
                <a:latin typeface="Roboto Mono"/>
                <a:ea typeface="Roboto Mono"/>
              </a:rPr>
              <a:t>4x</a:t>
            </a:r>
            <a:r>
              <a:rPr lang="en-AU" sz="900" b="1">
                <a:solidFill>
                  <a:schemeClr val="accent2"/>
                </a:solidFill>
                <a:latin typeface="Roboto Mono"/>
                <a:ea typeface="Roboto Mono"/>
              </a:rPr>
              <a:t>A100 </a:t>
            </a:r>
            <a:r>
              <a:rPr lang="en-AU" sz="900" b="1">
                <a:solidFill>
                  <a:schemeClr val="tx2"/>
                </a:solidFill>
                <a:latin typeface="Roboto Mono"/>
                <a:ea typeface="Roboto Mono"/>
              </a:rPr>
              <a:t>GPU</a:t>
            </a:r>
            <a:r>
              <a:rPr lang="en-AU" sz="900">
                <a:latin typeface="Roboto Mono"/>
                <a:ea typeface="Roboto Mono"/>
              </a:rPr>
              <a:t> (</a:t>
            </a:r>
            <a:r>
              <a:rPr lang="en-AU" sz="900">
                <a:solidFill>
                  <a:schemeClr val="accent2"/>
                </a:solidFill>
                <a:latin typeface="Roboto Mono"/>
                <a:ea typeface="Roboto Mono"/>
              </a:rPr>
              <a:t>40 GB 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VRAM</a:t>
            </a:r>
            <a:r>
              <a:rPr lang="en-AU" sz="900">
                <a:latin typeface="Roboto Mono"/>
                <a:ea typeface="Roboto Mono"/>
              </a:rPr>
              <a:t>),  4.9/5.3 TB local </a:t>
            </a:r>
            <a:r>
              <a:rPr lang="en-AU" sz="900" err="1">
                <a:latin typeface="Roboto Mono"/>
                <a:ea typeface="Roboto Mono"/>
              </a:rPr>
              <a:t>NVMe</a:t>
            </a:r>
            <a:r>
              <a:rPr lang="en-AU" sz="900">
                <a:latin typeface="Roboto Mono"/>
                <a:ea typeface="Roboto Mono"/>
              </a:rPr>
              <a:t> </a:t>
            </a:r>
          </a:p>
          <a:p>
            <a:pPr marL="342900" lvl="1" indent="-171450">
              <a:buFont typeface="Courier New"/>
              <a:buChar char="o"/>
            </a:pPr>
            <a:endParaRPr lang="en-AU" sz="90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83404B1-19C7-382E-5457-4FF2D940FDC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090961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AlphaFold </a:t>
            </a:r>
            <a:r>
              <a:rPr lang="en-US" sz="2400">
                <a:latin typeface="Clancy"/>
                <a:ea typeface="+mn-ea"/>
                <a:cs typeface="+mn-cs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AI workloads</a:t>
            </a:r>
            <a:r>
              <a:rPr lang="en-US" sz="2400">
                <a:latin typeface="Clancy"/>
                <a:ea typeface="+mn-ea"/>
                <a:cs typeface="+mn-cs"/>
              </a:rPr>
              <a:t> backed by </a:t>
            </a:r>
            <a:r>
              <a:rPr lang="en-US" sz="2400">
                <a:solidFill>
                  <a:srgbClr val="C00000"/>
                </a:solidFill>
                <a:latin typeface="Clancy"/>
                <a:ea typeface="+mn-ea"/>
                <a:cs typeface="+mn-cs"/>
              </a:rPr>
              <a:t>large </a:t>
            </a:r>
            <a:r>
              <a:rPr lang="en-US" sz="2400" err="1">
                <a:solidFill>
                  <a:srgbClr val="C00000"/>
                </a:solidFill>
                <a:latin typeface="Clancy"/>
                <a:ea typeface="+mn-ea"/>
                <a:cs typeface="+mn-cs"/>
              </a:rPr>
              <a:t>biodatabases</a:t>
            </a:r>
            <a:endParaRPr lang="en-US" sz="2400">
              <a:solidFill>
                <a:srgbClr val="C0000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4" name="Picture 3" descr="A diagram of a cell&#10;&#10;AI-generated content may be incorrect.">
            <a:extLst>
              <a:ext uri="{FF2B5EF4-FFF2-40B4-BE49-F238E27FC236}">
                <a16:creationId xmlns:a16="http://schemas.microsoft.com/office/drawing/2014/main" id="{CD973CFC-DCFB-C725-DA57-734551A9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" t="47564" r="-307" b="-2351"/>
          <a:stretch>
            <a:fillRect/>
          </a:stretch>
        </p:blipFill>
        <p:spPr>
          <a:xfrm>
            <a:off x="102393" y="1763652"/>
            <a:ext cx="5813785" cy="2082161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8BEB7575-FFD6-A596-0F32-82F8468A5404}"/>
              </a:ext>
            </a:extLst>
          </p:cNvPr>
          <p:cNvSpPr txBox="1"/>
          <p:nvPr/>
        </p:nvSpPr>
        <p:spPr>
          <a:xfrm>
            <a:off x="1178" y="1617482"/>
            <a:ext cx="5911307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" b="1"/>
              <a:t>Fig. 1: AlphaFold produces highly accurate structures – </a:t>
            </a:r>
            <a:r>
              <a:rPr lang="en-US" sz="650"/>
              <a:t>from </a:t>
            </a:r>
            <a:r>
              <a:rPr lang="en-US" sz="650" i="1"/>
              <a:t>"Highly accurate protein structure prediction with AlphaFold" - </a:t>
            </a:r>
            <a:r>
              <a:rPr lang="en-US" sz="650"/>
              <a:t>Nature, </a:t>
            </a:r>
            <a:r>
              <a:rPr lang="en-US" sz="650" b="1"/>
              <a:t>596</a:t>
            </a:r>
            <a:r>
              <a:rPr lang="en-US" sz="650"/>
              <a:t>, 583-89 (</a:t>
            </a:r>
            <a:r>
              <a:rPr lang="en-US" sz="650" u="sng"/>
              <a:t>2021</a:t>
            </a:r>
            <a:r>
              <a:rPr lang="en-US" sz="650"/>
              <a:t>). </a:t>
            </a:r>
            <a:endParaRPr lang="en-US" sz="650">
              <a:ea typeface="Calibri"/>
              <a:cs typeface="Calibri"/>
            </a:endParaRPr>
          </a:p>
          <a:p>
            <a:endParaRPr lang="en-US" sz="650" b="1">
              <a:ea typeface="Calibri"/>
              <a:cs typeface="Calibri"/>
            </a:endParaRPr>
          </a:p>
        </p:txBody>
      </p:sp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87313EB7-FD8F-66CA-D4A7-7BB94F24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3" y="3958828"/>
            <a:ext cx="1809750" cy="28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8C7AF-11B2-ADD5-33A9-3E559A445424}"/>
              </a:ext>
            </a:extLst>
          </p:cNvPr>
          <p:cNvSpPr txBox="1"/>
          <p:nvPr/>
        </p:nvSpPr>
        <p:spPr>
          <a:xfrm>
            <a:off x="2063353" y="3759994"/>
            <a:ext cx="2743200" cy="528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915"/>
              </a:lnSpc>
            </a:pPr>
            <a:r>
              <a:rPr lang="en-GB" sz="1800" b="1"/>
              <a:t>Brainfloat-16 </a:t>
            </a:r>
            <a:r>
              <a:rPr lang="en-GB" sz="1800"/>
              <a:t>(</a:t>
            </a:r>
            <a:r>
              <a:rPr lang="en-GB" sz="1800">
                <a:solidFill>
                  <a:schemeClr val="bg1">
                    <a:lumMod val="49000"/>
                  </a:schemeClr>
                </a:solidFill>
              </a:rPr>
              <a:t>bfloat16</a:t>
            </a:r>
            <a:r>
              <a:rPr lang="en-GB" sz="1800"/>
              <a:t>)</a:t>
            </a:r>
            <a:endParaRPr lang="en-US"/>
          </a:p>
        </p:txBody>
      </p:sp>
      <p:pic>
        <p:nvPicPr>
          <p:cNvPr id="8" name="Picture 7" descr="A number and text on a white background&#10;&#10;AI-generated content may be incorrect.">
            <a:extLst>
              <a:ext uri="{FF2B5EF4-FFF2-40B4-BE49-F238E27FC236}">
                <a16:creationId xmlns:a16="http://schemas.microsoft.com/office/drawing/2014/main" id="{A62D6232-8395-622E-84BC-98289D49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" t="8371" r="81" b="27828"/>
          <a:stretch>
            <a:fillRect/>
          </a:stretch>
        </p:blipFill>
        <p:spPr>
          <a:xfrm>
            <a:off x="184368" y="4279107"/>
            <a:ext cx="2774348" cy="634710"/>
          </a:xfrm>
          <a:prstGeom prst="rect">
            <a:avLst/>
          </a:prstGeom>
        </p:spPr>
      </p:pic>
      <p:pic>
        <p:nvPicPr>
          <p:cNvPr id="9" name="Picture 8" descr="A yellow pink and blue squares with black text&#10;&#10;AI-generated content may be incorrect.">
            <a:extLst>
              <a:ext uri="{FF2B5EF4-FFF2-40B4-BE49-F238E27FC236}">
                <a16:creationId xmlns:a16="http://schemas.microsoft.com/office/drawing/2014/main" id="{F1A47EAF-4437-F70E-C632-1259EC351E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20" t="8735" r="-168" b="23892"/>
          <a:stretch>
            <a:fillRect/>
          </a:stretch>
        </p:blipFill>
        <p:spPr>
          <a:xfrm>
            <a:off x="3009703" y="4281093"/>
            <a:ext cx="2557502" cy="632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D1ECBC-B823-34B2-05F6-1D83573564E4}"/>
              </a:ext>
            </a:extLst>
          </p:cNvPr>
          <p:cNvSpPr txBox="1"/>
          <p:nvPr/>
        </p:nvSpPr>
        <p:spPr>
          <a:xfrm>
            <a:off x="807244" y="4908948"/>
            <a:ext cx="4487465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/>
              <a:t>Float32 vs Float16 vs BFloat16? : </a:t>
            </a:r>
            <a:r>
              <a:rPr lang="en-US" sz="650">
                <a:ea typeface="+mn-lt"/>
                <a:cs typeface="+mn-lt"/>
                <a:hlinkClick r:id="rId6"/>
              </a:rPr>
              <a:t>https://newsletter.theaiedge.io/p/float32-vs-float16-vs-bfloat16</a:t>
            </a:r>
            <a:endParaRPr lang="en-US" b="1"/>
          </a:p>
        </p:txBody>
      </p:sp>
      <p:pic>
        <p:nvPicPr>
          <p:cNvPr id="11" name="Picture 10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5E893370-20C8-8186-B1B6-AA1008641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853" y="1191"/>
            <a:ext cx="2028825" cy="1866900"/>
          </a:xfrm>
          <a:prstGeom prst="rect">
            <a:avLst/>
          </a:prstGeom>
        </p:spPr>
      </p:pic>
      <p:pic>
        <p:nvPicPr>
          <p:cNvPr id="12" name="Picture 11" descr="https://www.siliconmechanics.com/wwwinc/images/solutions/a100/nvidia_a100.png">
            <a:extLst>
              <a:ext uri="{FF2B5EF4-FFF2-40B4-BE49-F238E27FC236}">
                <a16:creationId xmlns:a16="http://schemas.microsoft.com/office/drawing/2014/main" id="{5DABEF60-96F8-0993-3ABB-96A5F8D0D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371" y="1547813"/>
            <a:ext cx="1943100" cy="1333500"/>
          </a:xfrm>
          <a:prstGeom prst="rect">
            <a:avLst/>
          </a:prstGeom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EE516E19-DA62-8C57-3C46-F30B2974E41D}"/>
              </a:ext>
            </a:extLst>
          </p:cNvPr>
          <p:cNvSpPr txBox="1"/>
          <p:nvPr/>
        </p:nvSpPr>
        <p:spPr>
          <a:xfrm>
            <a:off x="1008250" y="2379358"/>
            <a:ext cx="652183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>
                <a:solidFill>
                  <a:srgbClr val="FFC000"/>
                </a:solidFill>
                <a:highlight>
                  <a:srgbClr val="800080"/>
                </a:highlight>
                <a:latin typeface="Roboto Mono"/>
              </a:rPr>
              <a:t>Slow..</a:t>
            </a:r>
            <a:endParaRPr lang="en-GB" sz="1000">
              <a:solidFill>
                <a:srgbClr val="FFC000"/>
              </a:solidFill>
              <a:highlight>
                <a:srgbClr val="800080"/>
              </a:highlight>
              <a:latin typeface="Roboto Mono"/>
              <a:ea typeface="Roboto Mono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77B553C7-7848-0615-E2DB-8974AFC01239}"/>
              </a:ext>
            </a:extLst>
          </p:cNvPr>
          <p:cNvSpPr txBox="1"/>
          <p:nvPr/>
        </p:nvSpPr>
        <p:spPr>
          <a:xfrm>
            <a:off x="3541479" y="2377257"/>
            <a:ext cx="118334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>
                <a:solidFill>
                  <a:srgbClr val="FFC000"/>
                </a:solidFill>
                <a:highlight>
                  <a:srgbClr val="800080"/>
                </a:highlight>
                <a:latin typeface="Roboto Mono"/>
              </a:rPr>
              <a:t>GPU intensive</a:t>
            </a:r>
            <a:endParaRPr lang="en-US" sz="650">
              <a:solidFill>
                <a:srgbClr val="FFC000"/>
              </a:solidFill>
              <a:highlight>
                <a:srgbClr val="800080"/>
              </a:highlight>
              <a:ea typeface="Calibri"/>
              <a:cs typeface="Calibri"/>
            </a:endParaRPr>
          </a:p>
        </p:txBody>
      </p:sp>
      <p:pic>
        <p:nvPicPr>
          <p:cNvPr id="16" name="Picture 15" descr="A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A1E1105F-CF3D-4FAA-7AF8-2646DFF44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640" y="2720579"/>
            <a:ext cx="3024188" cy="2285999"/>
          </a:xfrm>
          <a:prstGeom prst="rect">
            <a:avLst/>
          </a:prstGeom>
        </p:spPr>
      </p:pic>
      <p:pic>
        <p:nvPicPr>
          <p:cNvPr id="17" name="Picture 16" descr="https://www.bbc.co.uk/staticarchive/50b4d8a7b8a7004c3f2121ff3e0a6128eecd44c9.jpg">
            <a:extLst>
              <a:ext uri="{FF2B5EF4-FFF2-40B4-BE49-F238E27FC236}">
                <a16:creationId xmlns:a16="http://schemas.microsoft.com/office/drawing/2014/main" id="{6AB662BE-EF33-8DCD-8D8E-FB15D1088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rcRect l="22063" r="21262" b="9774"/>
          <a:stretch>
            <a:fillRect/>
          </a:stretch>
        </p:blipFill>
        <p:spPr>
          <a:xfrm>
            <a:off x="4041301" y="426158"/>
            <a:ext cx="929638" cy="1026921"/>
          </a:xfrm>
          <a:prstGeom prst="ellipse">
            <a:avLst/>
          </a:prstGeom>
          <a:ln w="6350" cap="rnd">
            <a:solidFill>
              <a:srgbClr val="45A4CC"/>
            </a:solidFill>
            <a:prstDash val="dash"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https://upload.wikimedia.org/wikipedia/en/7/72/Mark_Wing-Davey_as_Zaphod_Beeblebrox.jpg">
            <a:extLst>
              <a:ext uri="{FF2B5EF4-FFF2-40B4-BE49-F238E27FC236}">
                <a16:creationId xmlns:a16="http://schemas.microsoft.com/office/drawing/2014/main" id="{494250C1-79AE-0551-1201-A097EE821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1000"/>
          </a:blip>
          <a:srcRect l="13963" t="7820" r="14990" b="5212"/>
          <a:stretch>
            <a:fillRect/>
          </a:stretch>
        </p:blipFill>
        <p:spPr>
          <a:xfrm>
            <a:off x="6020334" y="482936"/>
            <a:ext cx="945250" cy="916680"/>
          </a:xfrm>
          <a:prstGeom prst="ellipse">
            <a:avLst/>
          </a:prstGeom>
          <a:ln w="6350" cap="rnd">
            <a:solidFill>
              <a:srgbClr val="45A4CC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 descr="https://www.bbc.co.uk/staticarchive/77b2e24add15a6770a9eb2110691504648efd6e3.jpg">
            <a:extLst>
              <a:ext uri="{FF2B5EF4-FFF2-40B4-BE49-F238E27FC236}">
                <a16:creationId xmlns:a16="http://schemas.microsoft.com/office/drawing/2014/main" id="{13A862F6-FC0B-E39B-513B-609D90BB997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5060144" y="483219"/>
            <a:ext cx="856229" cy="915051"/>
          </a:xfrm>
          <a:prstGeom prst="ellipse">
            <a:avLst/>
          </a:prstGeom>
          <a:ln w="6350" cap="rnd">
            <a:solidFill>
              <a:srgbClr val="45A4CC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4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723E-9657-1E52-7CBD-1F965654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0B831A8-1251-B4F3-A208-73326D401EE7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8025601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AlphaFold </a:t>
            </a:r>
            <a:r>
              <a:rPr lang="en-US" sz="2400">
                <a:latin typeface="Clancy"/>
                <a:ea typeface="+mn-ea"/>
                <a:cs typeface="+mn-cs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I/0 matters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ea typeface="+mj-lt"/>
                <a:cs typeface="+mj-lt"/>
              </a:rPr>
              <a:t>–</a:t>
            </a:r>
            <a:r>
              <a:rPr lang="en-US" sz="2400"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solidFill>
                  <a:srgbClr val="C00000"/>
                </a:solidFill>
                <a:latin typeface="Clancy"/>
                <a:ea typeface="+mn-ea"/>
                <a:cs typeface="+mn-cs"/>
              </a:rPr>
              <a:t>4 TB DBs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–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solidFill>
                  <a:srgbClr val="0070C0"/>
                </a:solidFill>
                <a:latin typeface="Clanc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 your</a:t>
            </a:r>
            <a:r>
              <a:rPr lang="en-US" sz="2400">
                <a:solidFill>
                  <a:srgbClr val="C00000"/>
                </a:solidFill>
                <a:latin typeface="Clanc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nanoseconds</a:t>
            </a:r>
            <a:endParaRPr lang="en-US" sz="2400">
              <a:solidFill>
                <a:srgbClr val="C0000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ACB2E0B1-2824-4039-B371-09D065DE4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31" y="428037"/>
            <a:ext cx="3122277" cy="2522287"/>
          </a:xfrm>
          <a:prstGeom prst="rect">
            <a:avLst/>
          </a:prstGeom>
        </p:spPr>
      </p:pic>
      <p:pic>
        <p:nvPicPr>
          <p:cNvPr id="7" name="Picture 6" descr="A cartoon character holding a bag&#10;&#10;AI-generated content may be incorrect.">
            <a:extLst>
              <a:ext uri="{FF2B5EF4-FFF2-40B4-BE49-F238E27FC236}">
                <a16:creationId xmlns:a16="http://schemas.microsoft.com/office/drawing/2014/main" id="{ED795B55-655F-AFFD-3912-EDFDEFF9C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401" y="673811"/>
            <a:ext cx="1809750" cy="69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884AD-44B5-915B-38B1-A65F159D2371}"/>
              </a:ext>
            </a:extLst>
          </p:cNvPr>
          <p:cNvSpPr txBox="1"/>
          <p:nvPr/>
        </p:nvSpPr>
        <p:spPr>
          <a:xfrm>
            <a:off x="3016468" y="1364374"/>
            <a:ext cx="24016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  <a:hlinkClick r:id="rId6"/>
              </a:rPr>
              <a:t>https://bfd.mmseqs.com/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8771D-C2F5-C7F5-735D-A5AE493F3200}"/>
              </a:ext>
            </a:extLst>
          </p:cNvPr>
          <p:cNvSpPr txBox="1"/>
          <p:nvPr/>
        </p:nvSpPr>
        <p:spPr>
          <a:xfrm>
            <a:off x="3123438" y="400827"/>
            <a:ext cx="220906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900" b="1">
                <a:latin typeface="Roboto Mono"/>
                <a:ea typeface="Roboto Mono"/>
              </a:rPr>
              <a:t>2.5 </a:t>
            </a:r>
            <a:r>
              <a:rPr lang="en-AU" sz="900" b="1" i="1">
                <a:latin typeface="Roboto Mono"/>
                <a:ea typeface="Roboto Mono"/>
              </a:rPr>
              <a:t>billion </a:t>
            </a:r>
            <a:r>
              <a:rPr lang="en-AU" sz="900" b="1">
                <a:latin typeface="Roboto Mono"/>
                <a:ea typeface="Roboto Mono"/>
              </a:rPr>
              <a:t>genetic sequences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C9A77-B106-A3F1-9D4E-E1EE0117F209}"/>
              </a:ext>
            </a:extLst>
          </p:cNvPr>
          <p:cNvSpPr txBox="1"/>
          <p:nvPr/>
        </p:nvSpPr>
        <p:spPr>
          <a:xfrm>
            <a:off x="60433" y="2665030"/>
            <a:ext cx="30519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  <a:cs typeface="+mn-lt"/>
                <a:hlinkClick r:id="rId7"/>
              </a:rPr>
              <a:t>www.rcsb.org</a:t>
            </a:r>
            <a:r>
              <a:rPr lang="en-US" sz="1200">
                <a:latin typeface="Roboto Mono"/>
                <a:ea typeface="Roboto Mono"/>
                <a:cs typeface="+mn-lt"/>
              </a:rPr>
              <a:t> (Protein </a:t>
            </a:r>
            <a:r>
              <a:rPr lang="en-US" sz="1200" err="1">
                <a:latin typeface="Roboto Mono"/>
                <a:ea typeface="Roboto Mono"/>
                <a:cs typeface="+mn-lt"/>
              </a:rPr>
              <a:t>DataBank</a:t>
            </a:r>
            <a:r>
              <a:rPr lang="en-US" sz="1200">
                <a:latin typeface="Roboto Mono"/>
                <a:ea typeface="Roboto Mono"/>
                <a:cs typeface="+mn-lt"/>
              </a:rPr>
              <a:t>)</a:t>
            </a:r>
            <a:endParaRPr lang="en-US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D2521-7824-662E-A18E-6381D9619F0F}"/>
              </a:ext>
            </a:extLst>
          </p:cNvPr>
          <p:cNvSpPr txBox="1"/>
          <p:nvPr/>
        </p:nvSpPr>
        <p:spPr>
          <a:xfrm>
            <a:off x="3180" y="400827"/>
            <a:ext cx="311558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900" b="1">
                <a:latin typeface="Roboto Mono"/>
                <a:ea typeface="Roboto Mono"/>
              </a:rPr>
              <a:t>200,000 experimentally resolved structures</a:t>
            </a:r>
            <a:endParaRPr lang="en-AU" sz="900" b="1" i="1">
              <a:latin typeface="Roboto Mono"/>
              <a:ea typeface="Roboto Mon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ED34C-0330-DEA3-3A03-3C5D0D3BA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34" y="3170512"/>
            <a:ext cx="3604061" cy="1975287"/>
          </a:xfrm>
          <a:prstGeom prst="rect">
            <a:avLst/>
          </a:prstGeom>
        </p:spPr>
      </p:pic>
      <p:pic>
        <p:nvPicPr>
          <p:cNvPr id="14" name="Picture 13" descr="A red and blue hat&#10;&#10;Description automatically generated">
            <a:extLst>
              <a:ext uri="{FF2B5EF4-FFF2-40B4-BE49-F238E27FC236}">
                <a16:creationId xmlns:a16="http://schemas.microsoft.com/office/drawing/2014/main" id="{D76E2724-B00A-3578-E19A-37B9BD67B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6142" y="4064712"/>
            <a:ext cx="600732" cy="482491"/>
          </a:xfrm>
          <a:prstGeom prst="rect">
            <a:avLst/>
          </a:prstGeom>
        </p:spPr>
      </p:pic>
      <p:pic>
        <p:nvPicPr>
          <p:cNvPr id="15" name="Picture 14" descr="Stanford • D1Baseball">
            <a:extLst>
              <a:ext uri="{FF2B5EF4-FFF2-40B4-BE49-F238E27FC236}">
                <a16:creationId xmlns:a16="http://schemas.microsoft.com/office/drawing/2014/main" id="{7E84F5E7-A3FA-ECCD-D66D-24BF20FF2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6770" y="3337527"/>
            <a:ext cx="563289" cy="590221"/>
          </a:xfrm>
          <a:prstGeom prst="rect">
            <a:avLst/>
          </a:prstGeom>
        </p:spPr>
      </p:pic>
      <p:pic>
        <p:nvPicPr>
          <p:cNvPr id="16" name="Picture 15" descr="Latency numbers every programmer should know · GitHub">
            <a:extLst>
              <a:ext uri="{FF2B5EF4-FFF2-40B4-BE49-F238E27FC236}">
                <a16:creationId xmlns:a16="http://schemas.microsoft.com/office/drawing/2014/main" id="{5D32C113-B3C8-09AB-F67C-4998980A4A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9925" y="2478471"/>
            <a:ext cx="5286703" cy="2663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4D0603-C25A-BDF8-501F-888F25428FA9}"/>
              </a:ext>
            </a:extLst>
          </p:cNvPr>
          <p:cNvSpPr txBox="1"/>
          <p:nvPr/>
        </p:nvSpPr>
        <p:spPr>
          <a:xfrm>
            <a:off x="-5256" y="2940925"/>
            <a:ext cx="408983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900">
                <a:ea typeface="+mn-lt"/>
                <a:cs typeface="+mn-lt"/>
                <a:hlinkClick r:id="rId12"/>
              </a:rPr>
              <a:t>https://news.sherlock.stanford.edu/publications/sherlock-goes-full-flash</a:t>
            </a:r>
            <a:endParaRPr lang="en-US"/>
          </a:p>
        </p:txBody>
      </p:sp>
      <p:pic>
        <p:nvPicPr>
          <p:cNvPr id="19" name="Picture 18" descr="File:Vast logo.png">
            <a:extLst>
              <a:ext uri="{FF2B5EF4-FFF2-40B4-BE49-F238E27FC236}">
                <a16:creationId xmlns:a16="http://schemas.microsoft.com/office/drawing/2014/main" id="{25210B01-906D-0389-C5DE-FD340D20A6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3197" y="433277"/>
            <a:ext cx="2154622" cy="852325"/>
          </a:xfrm>
          <a:prstGeom prst="rect">
            <a:avLst/>
          </a:prstGeom>
        </p:spPr>
      </p:pic>
      <p:pic>
        <p:nvPicPr>
          <p:cNvPr id="20" name="Picture 19" descr="https://cdn.cookielaw.org/logos/95d47dcf-fb9f-4850-94f4-4e80083055a2/44150a6a-2de8-4689-b1b4-957bbca2746b/4958ac07-db8a-4924-92d9-f1f4fbff6e35/weka-logo-cookielaw.png">
            <a:extLst>
              <a:ext uri="{FF2B5EF4-FFF2-40B4-BE49-F238E27FC236}">
                <a16:creationId xmlns:a16="http://schemas.microsoft.com/office/drawing/2014/main" id="{52542A24-46CD-79AE-E2C2-3DC0276A8F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3198" y="1060340"/>
            <a:ext cx="2154621" cy="845755"/>
          </a:xfrm>
          <a:prstGeom prst="rect">
            <a:avLst/>
          </a:prstGeom>
        </p:spPr>
      </p:pic>
      <p:pic>
        <p:nvPicPr>
          <p:cNvPr id="21" name="Picture 20" descr="https://mainline.com/wp-content/uploads/2020/02/purestorage.png">
            <a:extLst>
              <a:ext uri="{FF2B5EF4-FFF2-40B4-BE49-F238E27FC236}">
                <a16:creationId xmlns:a16="http://schemas.microsoft.com/office/drawing/2014/main" id="{7024F7A7-3665-7A55-F67E-5985116040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6883" y="977135"/>
            <a:ext cx="1961491" cy="564930"/>
          </a:xfrm>
          <a:prstGeom prst="rect">
            <a:avLst/>
          </a:prstGeom>
        </p:spPr>
      </p:pic>
      <p:pic>
        <p:nvPicPr>
          <p:cNvPr id="22" name="Picture 21" descr="https://happyware.com/media/image/87/d9/60/NVMe-server.png">
            <a:extLst>
              <a:ext uri="{FF2B5EF4-FFF2-40B4-BE49-F238E27FC236}">
                <a16:creationId xmlns:a16="http://schemas.microsoft.com/office/drawing/2014/main" id="{4EF1643B-6A42-C07A-79E7-24C1F85996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6838019" y="1646592"/>
            <a:ext cx="2368370" cy="834725"/>
          </a:xfrm>
          <a:prstGeom prst="rect">
            <a:avLst/>
          </a:prstGeom>
        </p:spPr>
      </p:pic>
      <p:pic>
        <p:nvPicPr>
          <p:cNvPr id="24" name="Picture 23" descr="A close up of a letter&#10;&#10;AI-generated content may be incorrect.">
            <a:extLst>
              <a:ext uri="{FF2B5EF4-FFF2-40B4-BE49-F238E27FC236}">
                <a16:creationId xmlns:a16="http://schemas.microsoft.com/office/drawing/2014/main" id="{5EA613F0-F8BD-E39F-154D-2633CCB38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8138" y="1627187"/>
            <a:ext cx="1411288" cy="8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1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551E4-7E82-19A2-F168-2C84B0A7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DE8C91-4B52-F1BB-6716-3C96C45B5C3F}"/>
              </a:ext>
            </a:extLst>
          </p:cNvPr>
          <p:cNvSpPr txBox="1"/>
          <p:nvPr/>
        </p:nvSpPr>
        <p:spPr>
          <a:xfrm>
            <a:off x="2231358" y="3235"/>
            <a:ext cx="5721697" cy="1048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400">
                <a:latin typeface="Clancy"/>
              </a:rPr>
              <a:t>It was </a:t>
            </a:r>
            <a:r>
              <a:rPr lang="en-US" sz="2400">
                <a:solidFill>
                  <a:schemeClr val="bg1">
                    <a:lumMod val="49000"/>
                  </a:schemeClr>
                </a:solidFill>
                <a:latin typeface="Clancy"/>
              </a:rPr>
              <a:t>ever thus...</a:t>
            </a:r>
            <a:r>
              <a:rPr lang="en-US" sz="2400">
                <a:latin typeface="Clancy"/>
              </a:rPr>
              <a:t> </a:t>
            </a:r>
            <a:r>
              <a:rPr lang="en-US" sz="2400">
                <a:solidFill>
                  <a:schemeClr val="accent6"/>
                </a:solidFill>
                <a:latin typeface="Clancy"/>
              </a:rPr>
              <a:t>biomolecules </a:t>
            </a:r>
            <a:r>
              <a:rPr lang="en-US" sz="2400">
                <a:latin typeface="Clancy"/>
              </a:rPr>
              <a:t>&amp; </a:t>
            </a:r>
            <a:r>
              <a:rPr lang="en-US" sz="2400">
                <a:solidFill>
                  <a:schemeClr val="accent2"/>
                </a:solidFill>
                <a:latin typeface="Clancy"/>
              </a:rPr>
              <a:t>computers</a:t>
            </a:r>
            <a:endParaRPr lang="en-US" sz="65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close up of a text&#10;&#10;AI-generated content may be incorrect.">
            <a:extLst>
              <a:ext uri="{FF2B5EF4-FFF2-40B4-BE49-F238E27FC236}">
                <a16:creationId xmlns:a16="http://schemas.microsoft.com/office/drawing/2014/main" id="{BA77258E-F0FC-FF2E-73D1-1927E160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3" r="74" b="2268"/>
          <a:stretch>
            <a:fillRect/>
          </a:stretch>
        </p:blipFill>
        <p:spPr>
          <a:xfrm>
            <a:off x="2057506" y="1796238"/>
            <a:ext cx="5898070" cy="3334447"/>
          </a:xfrm>
          <a:prstGeom prst="rect">
            <a:avLst/>
          </a:prstGeom>
        </p:spPr>
      </p:pic>
      <p:pic>
        <p:nvPicPr>
          <p:cNvPr id="6" name="Picture 5" descr="A close up of a white background&#10;&#10;AI-generated content may be incorrect.">
            <a:extLst>
              <a:ext uri="{FF2B5EF4-FFF2-40B4-BE49-F238E27FC236}">
                <a16:creationId xmlns:a16="http://schemas.microsoft.com/office/drawing/2014/main" id="{A65EFA52-3CED-9010-B526-C6D490B2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249" y="586327"/>
            <a:ext cx="4232156" cy="1080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9F44D9-F49E-1EFB-4F32-34983210C254}"/>
              </a:ext>
            </a:extLst>
          </p:cNvPr>
          <p:cNvSpPr/>
          <p:nvPr/>
        </p:nvSpPr>
        <p:spPr>
          <a:xfrm>
            <a:off x="1975397" y="1796293"/>
            <a:ext cx="1125378" cy="229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574AEE-329C-F22F-39DD-58FAAED3C610}"/>
              </a:ext>
            </a:extLst>
          </p:cNvPr>
          <p:cNvSpPr/>
          <p:nvPr/>
        </p:nvSpPr>
        <p:spPr>
          <a:xfrm>
            <a:off x="4347661" y="4923368"/>
            <a:ext cx="3605472" cy="219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AEFF4-6509-73BB-4ADE-12EC6773C79B}"/>
              </a:ext>
            </a:extLst>
          </p:cNvPr>
          <p:cNvSpPr/>
          <p:nvPr/>
        </p:nvSpPr>
        <p:spPr>
          <a:xfrm>
            <a:off x="5740773" y="2023919"/>
            <a:ext cx="2144636" cy="285750"/>
          </a:xfrm>
          <a:prstGeom prst="rect">
            <a:avLst/>
          </a:prstGeom>
          <a:solidFill>
            <a:srgbClr val="FBE5D6">
              <a:alpha val="2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37E01B-EC23-15CE-6471-394840C45E2E}"/>
              </a:ext>
            </a:extLst>
          </p:cNvPr>
          <p:cNvSpPr/>
          <p:nvPr/>
        </p:nvSpPr>
        <p:spPr>
          <a:xfrm>
            <a:off x="2063763" y="2315060"/>
            <a:ext cx="4657079" cy="264184"/>
          </a:xfrm>
          <a:prstGeom prst="rect">
            <a:avLst/>
          </a:prstGeom>
          <a:solidFill>
            <a:srgbClr val="FBE5D6">
              <a:alpha val="2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23372-3604-9A60-DA83-BC8FF50EB7B7}"/>
              </a:ext>
            </a:extLst>
          </p:cNvPr>
          <p:cNvSpPr/>
          <p:nvPr/>
        </p:nvSpPr>
        <p:spPr>
          <a:xfrm>
            <a:off x="2052980" y="3199267"/>
            <a:ext cx="5886343" cy="501410"/>
          </a:xfrm>
          <a:prstGeom prst="rect">
            <a:avLst/>
          </a:prstGeom>
          <a:solidFill>
            <a:srgbClr val="E2F0D9">
              <a:alpha val="25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CE12B-7C56-5586-4634-96456295B737}"/>
              </a:ext>
            </a:extLst>
          </p:cNvPr>
          <p:cNvSpPr/>
          <p:nvPr/>
        </p:nvSpPr>
        <p:spPr>
          <a:xfrm>
            <a:off x="2052980" y="3695285"/>
            <a:ext cx="4549249" cy="274967"/>
          </a:xfrm>
          <a:prstGeom prst="rect">
            <a:avLst/>
          </a:prstGeom>
          <a:solidFill>
            <a:srgbClr val="E2F0D9">
              <a:alpha val="25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B40E8-C2CA-58CD-8CE1-A88CD6E0C871}"/>
              </a:ext>
            </a:extLst>
          </p:cNvPr>
          <p:cNvSpPr/>
          <p:nvPr/>
        </p:nvSpPr>
        <p:spPr>
          <a:xfrm>
            <a:off x="5212404" y="4654973"/>
            <a:ext cx="2748485" cy="285750"/>
          </a:xfrm>
          <a:prstGeom prst="rect">
            <a:avLst/>
          </a:prstGeom>
          <a:solidFill>
            <a:srgbClr val="FCAEAE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1ED407-FBDF-2D65-F117-65D9F1E80EA4}"/>
              </a:ext>
            </a:extLst>
          </p:cNvPr>
          <p:cNvSpPr/>
          <p:nvPr/>
        </p:nvSpPr>
        <p:spPr>
          <a:xfrm>
            <a:off x="2052979" y="4924548"/>
            <a:ext cx="2748485" cy="231835"/>
          </a:xfrm>
          <a:prstGeom prst="rect">
            <a:avLst/>
          </a:prstGeom>
          <a:solidFill>
            <a:srgbClr val="FCAEAE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https://upload.wikimedia.org/wikipedia/commons/2/22/EDSAC_%2819%29.jpg">
            <a:extLst>
              <a:ext uri="{FF2B5EF4-FFF2-40B4-BE49-F238E27FC236}">
                <a16:creationId xmlns:a16="http://schemas.microsoft.com/office/drawing/2014/main" id="{8A35EFB2-6314-D5FE-8323-5097F8FC5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" y="-1512"/>
            <a:ext cx="2214114" cy="15365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8500A3-3DCA-3982-ED48-1F07F6E48553}"/>
              </a:ext>
            </a:extLst>
          </p:cNvPr>
          <p:cNvSpPr txBox="1"/>
          <p:nvPr/>
        </p:nvSpPr>
        <p:spPr>
          <a:xfrm>
            <a:off x="-78643" y="1529818"/>
            <a:ext cx="3090628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" b="1"/>
              <a:t>Wikimedia Commons</a:t>
            </a:r>
            <a:r>
              <a:rPr lang="en-US" sz="650"/>
              <a:t>: </a:t>
            </a:r>
            <a:r>
              <a:rPr lang="en-US" sz="650">
                <a:ea typeface="+mn-lt"/>
                <a:cs typeface="+mn-lt"/>
              </a:rPr>
              <a:t>EDSAC I, June 1948. </a:t>
            </a:r>
            <a:endParaRPr lang="en-US" sz="650"/>
          </a:p>
          <a:p>
            <a:r>
              <a:rPr lang="en-US" sz="650">
                <a:ea typeface="+mn-lt"/>
                <a:cs typeface="+mn-lt"/>
              </a:rPr>
              <a:t>Copyright Computer Laboratory, </a:t>
            </a:r>
            <a:r>
              <a:rPr lang="en-US" sz="650">
                <a:ea typeface="+mn-lt"/>
                <a:cs typeface="+mn-lt"/>
                <a:hlinkClick r:id="rId7"/>
              </a:rPr>
              <a:t>University of Cambridge</a:t>
            </a:r>
            <a:r>
              <a:rPr lang="en-US" sz="650">
                <a:ea typeface="+mn-lt"/>
                <a:cs typeface="+mn-lt"/>
              </a:rPr>
              <a:t>. Reproduced by permission. </a:t>
            </a:r>
            <a:endParaRPr lang="en-US"/>
          </a:p>
        </p:txBody>
      </p:sp>
      <p:pic>
        <p:nvPicPr>
          <p:cNvPr id="19" name="Picture 18" descr="https://coimages.sciencemuseumgroup.org.uk/282/326/medium_1975_533__0004_.jpg">
            <a:extLst>
              <a:ext uri="{FF2B5EF4-FFF2-40B4-BE49-F238E27FC236}">
                <a16:creationId xmlns:a16="http://schemas.microsoft.com/office/drawing/2014/main" id="{EEAF6B86-B5B4-832F-1E19-4EF8B69D43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48" t="8633" r="2854" b="11748"/>
          <a:stretch>
            <a:fillRect/>
          </a:stretch>
        </p:blipFill>
        <p:spPr>
          <a:xfrm>
            <a:off x="2487" y="1793603"/>
            <a:ext cx="2050842" cy="1254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D9E9C-CF77-4BAB-AD30-69A3AE9BBA35}"/>
              </a:ext>
            </a:extLst>
          </p:cNvPr>
          <p:cNvSpPr txBox="1"/>
          <p:nvPr/>
        </p:nvSpPr>
        <p:spPr>
          <a:xfrm>
            <a:off x="-1978" y="2954097"/>
            <a:ext cx="2050987" cy="4924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" b="1">
                <a:ea typeface="+mn-lt"/>
                <a:cs typeface="+mn-lt"/>
              </a:rPr>
              <a:t>Science Museum Group Collection</a:t>
            </a:r>
            <a:r>
              <a:rPr lang="en-US" sz="650" b="1"/>
              <a:t>s</a:t>
            </a:r>
            <a:r>
              <a:rPr lang="en-US" sz="650"/>
              <a:t>: </a:t>
            </a:r>
            <a:r>
              <a:rPr lang="en-US" sz="650">
                <a:ea typeface="+mn-lt"/>
                <a:cs typeface="+mn-lt"/>
              </a:rPr>
              <a:t>The original model of the myoglobin molecule.</a:t>
            </a:r>
            <a:endParaRPr lang="en-US" sz="650">
              <a:ea typeface="Calibri"/>
              <a:cs typeface="Calibri"/>
            </a:endParaRPr>
          </a:p>
          <a:p>
            <a:r>
              <a:rPr lang="en-US" sz="650">
                <a:ea typeface="+mn-lt"/>
                <a:cs typeface="+mn-lt"/>
              </a:rPr>
              <a:t>Copyright The Board of Trustees of the Science Museum, London 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3E1CC1-16EA-A304-F2A3-E7391A4E37EF}"/>
              </a:ext>
            </a:extLst>
          </p:cNvPr>
          <p:cNvSpPr txBox="1"/>
          <p:nvPr/>
        </p:nvSpPr>
        <p:spPr>
          <a:xfrm>
            <a:off x="7965014" y="1554610"/>
            <a:ext cx="1163115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1000">
                <a:latin typeface="Calibri"/>
                <a:ea typeface="Roboto Mono"/>
                <a:cs typeface="Calibri"/>
              </a:rPr>
              <a:t>Incidentally, </a:t>
            </a:r>
            <a:r>
              <a:rPr lang="en-AU" sz="1000" b="1">
                <a:ea typeface="+mn-lt"/>
                <a:cs typeface="+mn-lt"/>
              </a:rPr>
              <a:t>John Lennard-Jones </a:t>
            </a:r>
            <a:r>
              <a:rPr lang="en-US" sz="1000">
                <a:ea typeface="+mn-lt"/>
                <a:cs typeface="+mn-lt"/>
              </a:rPr>
              <a:t>(KBE, FRS)  founding Dir. of the </a:t>
            </a:r>
            <a:r>
              <a:rPr lang="en-US" sz="1000" b="1">
                <a:ea typeface="+mn-lt"/>
                <a:cs typeface="+mn-lt"/>
              </a:rPr>
              <a:t>Mathematical Laboratory </a:t>
            </a:r>
            <a:r>
              <a:rPr lang="en-US" sz="1000">
                <a:ea typeface="+mn-lt"/>
                <a:cs typeface="+mn-lt"/>
              </a:rPr>
              <a:t>in Cambridge</a:t>
            </a:r>
            <a:endParaRPr lang="en-US"/>
          </a:p>
          <a:p>
            <a:pPr algn="ctr"/>
            <a:r>
              <a:rPr lang="en-US" sz="1000">
                <a:ea typeface="+mn-lt"/>
                <a:cs typeface="+mn-lt"/>
              </a:rPr>
              <a:t>-&gt; 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1000">
                <a:ea typeface="+mn-lt"/>
                <a:cs typeface="+mn-lt"/>
              </a:rPr>
              <a:t> </a:t>
            </a:r>
            <a:r>
              <a:rPr lang="en-US" sz="1000" b="1">
                <a:ea typeface="+mn-lt"/>
                <a:cs typeface="+mn-lt"/>
              </a:rPr>
              <a:t>Department of Computer Science and Technology</a:t>
            </a:r>
            <a:endParaRPr lang="en-US" sz="650">
              <a:ea typeface="+mn-lt"/>
              <a:cs typeface="+mn-lt"/>
            </a:endParaRPr>
          </a:p>
          <a:p>
            <a:pPr algn="ctr"/>
            <a:r>
              <a:rPr lang="en-US" sz="1000">
                <a:ea typeface="+mn-lt"/>
                <a:cs typeface="+mn-lt"/>
              </a:rPr>
              <a:t>-&gt; </a:t>
            </a:r>
            <a:endParaRPr lang="en-US" sz="650">
              <a:ea typeface="+mn-lt"/>
              <a:cs typeface="+mn-lt"/>
            </a:endParaRPr>
          </a:p>
          <a:p>
            <a:pPr algn="ctr"/>
            <a:r>
              <a:rPr lang="en-US" sz="1000">
                <a:ea typeface="+mn-lt"/>
                <a:cs typeface="+mn-lt"/>
              </a:rPr>
              <a:t> built </a:t>
            </a:r>
            <a:r>
              <a:rPr lang="en-US" sz="1000" b="1">
                <a:ea typeface="+mn-lt"/>
                <a:cs typeface="+mn-lt"/>
              </a:rPr>
              <a:t>EDSAC </a:t>
            </a:r>
            <a:r>
              <a:rPr lang="en-US" sz="1000">
                <a:ea typeface="+mn-lt"/>
                <a:cs typeface="+mn-lt"/>
              </a:rPr>
              <a:t>under second Dir.  </a:t>
            </a:r>
            <a:r>
              <a:rPr lang="en-US" sz="1000" b="1">
                <a:ea typeface="+mn-lt"/>
                <a:cs typeface="+mn-lt"/>
              </a:rPr>
              <a:t>Maurice Wilkes</a:t>
            </a:r>
            <a:r>
              <a:rPr lang="en-US" sz="1000">
                <a:ea typeface="+mn-lt"/>
                <a:cs typeface="+mn-lt"/>
              </a:rPr>
              <a:t> (FRS, </a:t>
            </a:r>
            <a:r>
              <a:rPr lang="en-US" sz="1000" err="1">
                <a:ea typeface="+mn-lt"/>
                <a:cs typeface="+mn-lt"/>
              </a:rPr>
              <a:t>FREng</a:t>
            </a:r>
            <a:r>
              <a:rPr lang="en-US" sz="1000">
                <a:ea typeface="+mn-lt"/>
                <a:cs typeface="+mn-lt"/>
              </a:rPr>
              <a:t>)</a:t>
            </a:r>
            <a:endParaRPr lang="en-US" sz="650">
              <a:ea typeface="Calibri"/>
              <a:cs typeface="Calibri"/>
            </a:endParaRPr>
          </a:p>
        </p:txBody>
      </p:sp>
      <p:pic>
        <p:nvPicPr>
          <p:cNvPr id="2" name="AF-P02168-F1_camera-spin">
            <a:hlinkClick r:id="" action="ppaction://media"/>
            <a:extLst>
              <a:ext uri="{FF2B5EF4-FFF2-40B4-BE49-F238E27FC236}">
                <a16:creationId xmlns:a16="http://schemas.microsoft.com/office/drawing/2014/main" id="{7AB8C21C-DAC8-09A7-3403-06D69DC62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08" y="3448515"/>
            <a:ext cx="2050307" cy="1391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1AD8D-6568-16ED-A1FB-D3986A652FD2}"/>
              </a:ext>
            </a:extLst>
          </p:cNvPr>
          <p:cNvSpPr txBox="1"/>
          <p:nvPr/>
        </p:nvSpPr>
        <p:spPr>
          <a:xfrm>
            <a:off x="-19515" y="4838236"/>
            <a:ext cx="224836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/>
              <a:t>AlphaFold Protein Structure Database:</a:t>
            </a:r>
            <a:br>
              <a:rPr lang="en-US" sz="650" b="1">
                <a:ea typeface="Calibri"/>
                <a:cs typeface="Calibri"/>
              </a:rPr>
            </a:br>
            <a:r>
              <a:rPr lang="en-US" sz="650">
                <a:ea typeface="+mn-lt"/>
                <a:cs typeface="+mn-lt"/>
              </a:rPr>
              <a:t>Myoglobin,</a:t>
            </a:r>
            <a:r>
              <a:rPr lang="en-US" sz="650" i="1">
                <a:ea typeface="+mn-lt"/>
                <a:cs typeface="+mn-lt"/>
              </a:rPr>
              <a:t> </a:t>
            </a:r>
            <a:r>
              <a:rPr lang="en-US" sz="650">
                <a:ea typeface="+mn-lt"/>
                <a:cs typeface="+mn-lt"/>
              </a:rPr>
              <a:t>AF-P02168-F1-v4</a:t>
            </a:r>
            <a:r>
              <a:rPr lang="en-US" sz="650" i="1">
                <a:ea typeface="+mn-lt"/>
                <a:cs typeface="+mn-lt"/>
              </a:rPr>
              <a:t>, </a:t>
            </a:r>
            <a:r>
              <a:rPr lang="en-US" sz="650">
                <a:ea typeface="+mn-lt"/>
                <a:cs typeface="+mn-lt"/>
              </a:rPr>
              <a:t>2022-11-01, AlphaFold2.0</a:t>
            </a:r>
          </a:p>
        </p:txBody>
      </p:sp>
    </p:spTree>
    <p:extLst>
      <p:ext uri="{BB962C8B-B14F-4D97-AF65-F5344CB8AC3E}">
        <p14:creationId xmlns:p14="http://schemas.microsoft.com/office/powerpoint/2010/main" val="277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DC8AB-10AB-FEF6-63CA-903A3596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564E41-6F45-5B92-BBE1-F3D4F21CFE4E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8025601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AlphaFold </a:t>
            </a:r>
            <a:r>
              <a:rPr lang="en-US" sz="2400">
                <a:latin typeface="Clancy"/>
                <a:ea typeface="+mn-ea"/>
                <a:cs typeface="+mn-cs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benchmarking 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ea typeface="+mj-lt"/>
                <a:cs typeface="+mj-lt"/>
              </a:rPr>
              <a:t>–</a:t>
            </a:r>
            <a:r>
              <a:rPr lang="en-US" sz="2400">
                <a:latin typeface="Clancy"/>
                <a:ea typeface="+mn-ea"/>
                <a:cs typeface="+mn-cs"/>
              </a:rPr>
              <a:t> node-local vs scratch</a:t>
            </a:r>
            <a:endParaRPr lang="en-US" sz="2400">
              <a:solidFill>
                <a:srgbClr val="C0000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FBDF3E-FA6C-22A5-DA71-F6D1B57D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" y="400374"/>
            <a:ext cx="5851922" cy="2384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379E7-6B8C-DE4A-2870-6A6C15C7D00C}"/>
              </a:ext>
            </a:extLst>
          </p:cNvPr>
          <p:cNvSpPr txBox="1"/>
          <p:nvPr/>
        </p:nvSpPr>
        <p:spPr>
          <a:xfrm>
            <a:off x="1178" y="2790248"/>
            <a:ext cx="5911307" cy="1923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" b="1"/>
              <a:t>Credit Josh Caley</a:t>
            </a:r>
            <a:r>
              <a:rPr lang="en-US" sz="650"/>
              <a:t>: computational systems officer @ SBF</a:t>
            </a:r>
            <a:endParaRPr lang="en-US" sz="65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7057D-A33E-3A23-8A10-C88344390A15}"/>
              </a:ext>
            </a:extLst>
          </p:cNvPr>
          <p:cNvSpPr txBox="1"/>
          <p:nvPr/>
        </p:nvSpPr>
        <p:spPr>
          <a:xfrm>
            <a:off x="183478" y="4939664"/>
            <a:ext cx="1833417" cy="1923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" b="1"/>
              <a:t>Credit N.</a:t>
            </a:r>
            <a:r>
              <a:rPr lang="en-US" sz="650"/>
              <a:t>: computational systems officer @ SBF</a:t>
            </a:r>
            <a:endParaRPr lang="en-US" sz="650"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28C7A-F7C6-0985-E155-30EA9D2E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740" y="3162277"/>
            <a:ext cx="3144441" cy="1889522"/>
          </a:xfrm>
          <a:prstGeom prst="rect">
            <a:avLst/>
          </a:prstGeom>
        </p:spPr>
      </p:pic>
      <p:pic>
        <p:nvPicPr>
          <p:cNvPr id="10" name="Picture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2483155-F10F-959B-E7EE-242E2AF6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75" y="3176565"/>
            <a:ext cx="3159920" cy="1872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B24D4-33DB-DEDB-77FD-B5131177EA6F}"/>
              </a:ext>
            </a:extLst>
          </p:cNvPr>
          <p:cNvSpPr txBox="1"/>
          <p:nvPr/>
        </p:nvSpPr>
        <p:spPr>
          <a:xfrm>
            <a:off x="-2381" y="3393259"/>
            <a:ext cx="2016919" cy="896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245"/>
              </a:lnSpc>
            </a:pPr>
            <a:r>
              <a:rPr lang="en-AU" sz="900" b="1">
                <a:latin typeface="Roboto Mono"/>
              </a:rPr>
              <a:t>Disk striping</a:t>
            </a:r>
          </a:p>
          <a:p>
            <a:pPr algn="ctr">
              <a:lnSpc>
                <a:spcPts val="2245"/>
              </a:lnSpc>
            </a:pPr>
            <a:r>
              <a:rPr lang="en-AU" sz="900" b="1">
                <a:solidFill>
                  <a:schemeClr val="accent1">
                    <a:lumMod val="76000"/>
                  </a:schemeClr>
                </a:solidFill>
                <a:latin typeface="Roboto Mono"/>
                <a:ea typeface="Roboto Mono"/>
                <a:cs typeface="Calibri"/>
              </a:rPr>
              <a:t>MDADM</a:t>
            </a:r>
            <a:r>
              <a:rPr lang="en-AU" sz="900">
                <a:solidFill>
                  <a:schemeClr val="accent1">
                    <a:lumMod val="76000"/>
                  </a:schemeClr>
                </a:solidFill>
                <a:latin typeface="Roboto Mono"/>
                <a:ea typeface="Roboto Mono"/>
                <a:cs typeface="Calibri"/>
              </a:rPr>
              <a:t> (Trillian)</a:t>
            </a:r>
            <a:r>
              <a:rPr lang="en-AU" sz="900">
                <a:latin typeface="Roboto Mono"/>
                <a:ea typeface="Roboto Mono"/>
                <a:cs typeface="Calibri"/>
              </a:rPr>
              <a:t> </a:t>
            </a:r>
            <a:r>
              <a:rPr lang="en-AU" sz="900" i="1">
                <a:latin typeface="Roboto Mono"/>
                <a:ea typeface="Roboto Mono"/>
                <a:cs typeface="Calibri"/>
              </a:rPr>
              <a:t>vs</a:t>
            </a:r>
            <a:r>
              <a:rPr lang="en-AU" sz="900">
                <a:latin typeface="Roboto Mono"/>
                <a:ea typeface="Roboto Mono"/>
                <a:cs typeface="Calibri"/>
              </a:rPr>
              <a:t> </a:t>
            </a:r>
          </a:p>
          <a:p>
            <a:pPr algn="ctr">
              <a:lnSpc>
                <a:spcPts val="2245"/>
              </a:lnSpc>
            </a:pPr>
            <a:r>
              <a:rPr lang="en-AU" sz="900" b="1">
                <a:solidFill>
                  <a:schemeClr val="accent2">
                    <a:lumMod val="76000"/>
                  </a:schemeClr>
                </a:solidFill>
                <a:latin typeface="Roboto Mono"/>
                <a:ea typeface="Roboto Mono"/>
                <a:cs typeface="Calibri"/>
              </a:rPr>
              <a:t>ZFS </a:t>
            </a:r>
            <a:r>
              <a:rPr lang="en-AU" sz="900">
                <a:solidFill>
                  <a:schemeClr val="accent2">
                    <a:lumMod val="76000"/>
                  </a:schemeClr>
                </a:solidFill>
                <a:latin typeface="Roboto Mono"/>
                <a:ea typeface="Roboto Mono"/>
                <a:cs typeface="Calibri"/>
              </a:rPr>
              <a:t>(Zaphod)</a:t>
            </a:r>
            <a:endParaRPr lang="en-AU">
              <a:solidFill>
                <a:schemeClr val="accent2">
                  <a:lumMod val="76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8AC0D-58C8-BE67-74F6-696FD84A1C9C}"/>
              </a:ext>
            </a:extLst>
          </p:cNvPr>
          <p:cNvSpPr txBox="1"/>
          <p:nvPr/>
        </p:nvSpPr>
        <p:spPr>
          <a:xfrm>
            <a:off x="503634" y="4280275"/>
            <a:ext cx="1397795" cy="810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>
                <a:latin typeface="Roboto Mono"/>
                <a:ea typeface="Roboto Mono"/>
              </a:rPr>
              <a:t>--direct=1 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650">
                <a:latin typeface="Roboto Mono"/>
                <a:ea typeface="Roboto Mono"/>
              </a:rPr>
              <a:t>--</a:t>
            </a:r>
            <a:r>
              <a:rPr lang="en-US" sz="650" err="1">
                <a:latin typeface="Roboto Mono"/>
                <a:ea typeface="Roboto Mono"/>
              </a:rPr>
              <a:t>rw</a:t>
            </a:r>
            <a:r>
              <a:rPr lang="en-US" sz="650">
                <a:latin typeface="Roboto Mono"/>
                <a:ea typeface="Roboto Mono"/>
              </a:rPr>
              <a:t>=</a:t>
            </a:r>
            <a:r>
              <a:rPr lang="en-US" sz="650" err="1">
                <a:latin typeface="Roboto Mono"/>
                <a:ea typeface="Roboto Mono"/>
              </a:rPr>
              <a:t>randread</a:t>
            </a:r>
            <a:r>
              <a:rPr lang="en-US" sz="650">
                <a:latin typeface="Roboto Mono"/>
                <a:ea typeface="Roboto Mono"/>
              </a:rPr>
              <a:t> </a:t>
            </a:r>
            <a:endParaRPr lang="en-US" sz="650">
              <a:latin typeface="Calibri" panose="020F0502020204030204"/>
              <a:ea typeface="Calibri"/>
              <a:cs typeface="Calibri"/>
            </a:endParaRPr>
          </a:p>
          <a:p>
            <a:r>
              <a:rPr lang="en-US" sz="650">
                <a:latin typeface="Roboto Mono"/>
                <a:ea typeface="Roboto Mono"/>
              </a:rPr>
              <a:t>--bs=${BLOCK_SIZE} </a:t>
            </a:r>
            <a:endParaRPr lang="en-US" sz="650">
              <a:ea typeface="Calibri"/>
              <a:cs typeface="Calibri"/>
            </a:endParaRPr>
          </a:p>
          <a:p>
            <a:r>
              <a:rPr lang="en-US" sz="650">
                <a:latin typeface="Roboto Mono"/>
                <a:ea typeface="Roboto Mono"/>
              </a:rPr>
              <a:t>--</a:t>
            </a:r>
            <a:r>
              <a:rPr lang="en-US" sz="650" err="1">
                <a:latin typeface="Roboto Mono"/>
                <a:ea typeface="Roboto Mono"/>
              </a:rPr>
              <a:t>iodepth</a:t>
            </a:r>
            <a:r>
              <a:rPr lang="en-US" sz="650">
                <a:latin typeface="Roboto Mono"/>
                <a:ea typeface="Roboto Mono"/>
              </a:rPr>
              <a:t>=256 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650">
                <a:latin typeface="Roboto Mono"/>
                <a:ea typeface="Roboto Mono"/>
              </a:rPr>
              <a:t>--runtime=120</a:t>
            </a:r>
            <a:endParaRPr lang="en-US" sz="650">
              <a:latin typeface="Calibri" panose="020F0502020204030204"/>
              <a:ea typeface="Calibri"/>
              <a:cs typeface="Calibri"/>
            </a:endParaRPr>
          </a:p>
          <a:p>
            <a:r>
              <a:rPr lang="en-US" sz="650">
                <a:latin typeface="Roboto Mono"/>
                <a:ea typeface="Roboto Mono"/>
              </a:rPr>
              <a:t>--</a:t>
            </a:r>
            <a:r>
              <a:rPr lang="en-US" sz="650" err="1">
                <a:latin typeface="Roboto Mono"/>
                <a:ea typeface="Roboto Mono"/>
              </a:rPr>
              <a:t>numjobs</a:t>
            </a:r>
            <a:r>
              <a:rPr lang="en-US" sz="650">
                <a:latin typeface="Roboto Mono"/>
                <a:ea typeface="Roboto Mono"/>
              </a:rPr>
              <a:t>=4</a:t>
            </a:r>
          </a:p>
          <a:p>
            <a:endParaRPr lang="en-US" sz="650">
              <a:latin typeface="Roboto Mono"/>
              <a:ea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2059-F61C-5362-65D0-9CB6A87A64C2}"/>
              </a:ext>
            </a:extLst>
          </p:cNvPr>
          <p:cNvSpPr txBox="1"/>
          <p:nvPr/>
        </p:nvSpPr>
        <p:spPr>
          <a:xfrm>
            <a:off x="5906938" y="1016838"/>
            <a:ext cx="32931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>
                <a:latin typeface="Roboto Mono"/>
                <a:ea typeface="Roboto Mono"/>
              </a:rPr>
              <a:t>1 c4/1c6a0b 6660576.kman.restech.unsw.edu.au </a:t>
            </a:r>
            <a:r>
              <a:rPr lang="en-US" sz="650" b="1">
                <a:latin typeface="Roboto Mono"/>
                <a:ea typeface="Roboto Mono"/>
              </a:rPr>
              <a:t>NFCORE_PROTEINFOLD:BOLTZ:MSA</a:t>
            </a:r>
            <a:r>
              <a:rPr lang="en-US" sz="650">
                <a:latin typeface="Roboto Mono"/>
                <a:ea typeface="Roboto Mono"/>
              </a:rPr>
              <a:t>:MMSEQS_COLABFOLDSEARCH (input_seqs_1) COMPLETED 0 2025-07-01 21:01:02.408 1h 45m  </a:t>
            </a:r>
            <a:endParaRPr lang="en-US"/>
          </a:p>
          <a:p>
            <a:r>
              <a:rPr lang="en-US" sz="650" b="1">
                <a:solidFill>
                  <a:srgbClr val="C00000"/>
                </a:solidFill>
                <a:latin typeface="Roboto Mono"/>
                <a:ea typeface="Roboto Mono"/>
              </a:rPr>
              <a:t>1h 45m 15s</a:t>
            </a:r>
            <a:r>
              <a:rPr lang="en-US" sz="650" b="1">
                <a:solidFill>
                  <a:schemeClr val="accent2"/>
                </a:solidFill>
                <a:latin typeface="Roboto Mono"/>
                <a:ea typeface="Roboto Mono"/>
              </a:rPr>
              <a:t> </a:t>
            </a:r>
            <a:r>
              <a:rPr lang="en-US" sz="650">
                <a:latin typeface="Roboto Mono"/>
                <a:ea typeface="Roboto Mono"/>
              </a:rPr>
              <a:t>686.4% 240.4 GB 268.4 GB 52.6 MB 88.5 MB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B421D-52CE-E131-4663-D1D9378EFD72}"/>
              </a:ext>
            </a:extLst>
          </p:cNvPr>
          <p:cNvSpPr txBox="1"/>
          <p:nvPr/>
        </p:nvSpPr>
        <p:spPr>
          <a:xfrm>
            <a:off x="5908151" y="397017"/>
            <a:ext cx="3235400" cy="333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245"/>
              </a:lnSpc>
            </a:pPr>
            <a:r>
              <a:rPr lang="en-AU" sz="900" b="1">
                <a:latin typeface="Roboto Mono"/>
              </a:rPr>
              <a:t>Job batching is </a:t>
            </a:r>
            <a:r>
              <a:rPr lang="en-AU" sz="900" b="1" u="sng">
                <a:latin typeface="Roboto Mono"/>
              </a:rPr>
              <a:t>super important</a:t>
            </a:r>
            <a:r>
              <a:rPr lang="en-AU" sz="900" b="1">
                <a:latin typeface="Roboto Mono"/>
              </a:rPr>
              <a:t>!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C7014-BD58-E0AC-4C4E-81D905771715}"/>
              </a:ext>
            </a:extLst>
          </p:cNvPr>
          <p:cNvSpPr txBox="1"/>
          <p:nvPr/>
        </p:nvSpPr>
        <p:spPr>
          <a:xfrm>
            <a:off x="5917721" y="1879479"/>
            <a:ext cx="3217652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>
                <a:latin typeface="Roboto Mono"/>
                <a:ea typeface="+mn-lt"/>
                <a:cs typeface="+mn-lt"/>
              </a:rPr>
              <a:t>1  93/9c23a7  6660292.kman.restech.unsw.edu.au       </a:t>
            </a:r>
            <a:endParaRPr lang="en-US" sz="650">
              <a:latin typeface="Calibri" panose="020F0502020204030204"/>
              <a:ea typeface="+mn-lt"/>
              <a:cs typeface="+mn-lt"/>
            </a:endParaRPr>
          </a:p>
          <a:p>
            <a:r>
              <a:rPr lang="en-US" sz="650" b="1">
                <a:latin typeface="Roboto Mono"/>
                <a:ea typeface="+mn-lt"/>
                <a:cs typeface="+mn-lt"/>
              </a:rPr>
              <a:t>NFCORE_PROTEINFOLD:BOLTZ</a:t>
            </a:r>
            <a:r>
              <a:rPr lang="en-US" sz="650">
                <a:latin typeface="Roboto Mono"/>
                <a:ea typeface="+mn-lt"/>
                <a:cs typeface="+mn-lt"/>
              </a:rPr>
              <a:t>:MSA:MMSEQS_COLABFOLDSEARCH</a:t>
            </a:r>
            <a:endParaRPr lang="en-US" sz="650">
              <a:latin typeface="Calibri" panose="020F0502020204030204"/>
              <a:ea typeface="+mn-lt"/>
              <a:cs typeface="+mn-lt"/>
            </a:endParaRPr>
          </a:p>
          <a:p>
            <a:r>
              <a:rPr lang="en-US" sz="650">
                <a:latin typeface="Roboto Mono"/>
                <a:ea typeface="+mn-lt"/>
                <a:cs typeface="+mn-lt"/>
              </a:rPr>
              <a:t>(input_seqs_1)  CACHED  0 2025-07-01 18:38:12.660 1h 52m </a:t>
            </a:r>
            <a:endParaRPr lang="en-US" sz="65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r>
              <a:rPr lang="en-US" sz="650" b="1">
                <a:solidFill>
                  <a:schemeClr val="accent6">
                    <a:lumMod val="76000"/>
                  </a:schemeClr>
                </a:solidFill>
                <a:latin typeface="Roboto Mono"/>
                <a:ea typeface="+mn-lt"/>
                <a:cs typeface="+mn-lt"/>
              </a:rPr>
              <a:t>1h 51m 20s</a:t>
            </a:r>
            <a:r>
              <a:rPr lang="en-US" sz="650" b="1">
                <a:latin typeface="Roboto Mono"/>
                <a:ea typeface="+mn-lt"/>
                <a:cs typeface="+mn-lt"/>
              </a:rPr>
              <a:t> </a:t>
            </a:r>
            <a:r>
              <a:rPr lang="en-US" sz="650">
                <a:latin typeface="Roboto Mono"/>
                <a:ea typeface="+mn-lt"/>
                <a:cs typeface="+mn-lt"/>
              </a:rPr>
              <a:t>585.1% 241.2 GB 428.6 GB 93.2 MB 623.3 MB</a:t>
            </a:r>
            <a:endParaRPr lang="en-US" sz="65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4C0BD-504F-8F21-B9E3-2FDD33878A78}"/>
              </a:ext>
            </a:extLst>
          </p:cNvPr>
          <p:cNvSpPr txBox="1"/>
          <p:nvPr/>
        </p:nvSpPr>
        <p:spPr>
          <a:xfrm>
            <a:off x="5896155" y="660999"/>
            <a:ext cx="2743200" cy="418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068"/>
              </a:lnSpc>
            </a:pPr>
            <a:r>
              <a:rPr lang="en-AU" sz="900" b="1">
                <a:solidFill>
                  <a:srgbClr val="C00000"/>
                </a:solidFill>
                <a:latin typeface="Roboto Mono"/>
              </a:rPr>
              <a:t>Single input</a:t>
            </a:r>
            <a:r>
              <a:rPr lang="en-AU" sz="900" b="1">
                <a:latin typeface="Roboto Mono"/>
              </a:rPr>
              <a:t> search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E44BB-762A-D168-A1CF-24B7B1120779}"/>
              </a:ext>
            </a:extLst>
          </p:cNvPr>
          <p:cNvSpPr txBox="1"/>
          <p:nvPr/>
        </p:nvSpPr>
        <p:spPr>
          <a:xfrm>
            <a:off x="5896155" y="1545206"/>
            <a:ext cx="2743200" cy="418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068"/>
              </a:lnSpc>
            </a:pPr>
            <a:r>
              <a:rPr lang="en-AU" sz="900" b="1">
                <a:solidFill>
                  <a:schemeClr val="accent6">
                    <a:lumMod val="76000"/>
                  </a:schemeClr>
                </a:solidFill>
                <a:latin typeface="Roboto Mono"/>
              </a:rPr>
              <a:t>Batch </a:t>
            </a:r>
            <a:r>
              <a:rPr lang="en-AU" sz="900" b="1">
                <a:latin typeface="Roboto Mono"/>
              </a:rPr>
              <a:t>search </a:t>
            </a:r>
            <a:r>
              <a:rPr lang="en-AU" sz="900" b="1">
                <a:solidFill>
                  <a:schemeClr val="bg1">
                    <a:lumMod val="49000"/>
                  </a:schemeClr>
                </a:solidFill>
                <a:latin typeface="Roboto Mono"/>
              </a:rPr>
              <a:t>(21 proteins)</a:t>
            </a:r>
            <a:endParaRPr lang="en-US" sz="650" b="1">
              <a:solidFill>
                <a:schemeClr val="bg1">
                  <a:lumMod val="49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9ACA9-B9E0-2798-07CB-99CF8C5419E2}"/>
              </a:ext>
            </a:extLst>
          </p:cNvPr>
          <p:cNvSpPr txBox="1"/>
          <p:nvPr/>
        </p:nvSpPr>
        <p:spPr>
          <a:xfrm>
            <a:off x="5889133" y="2407092"/>
            <a:ext cx="3235209" cy="1923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" b="1"/>
              <a:t>Credit Tom Litfin</a:t>
            </a:r>
            <a:r>
              <a:rPr lang="en-US" sz="650"/>
              <a:t>: senior research associate @ SBF</a:t>
            </a:r>
            <a:endParaRPr lang="en-US" sz="65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80CE8-9811-12D2-C9B8-6998301059BD}"/>
              </a:ext>
            </a:extLst>
          </p:cNvPr>
          <p:cNvSpPr txBox="1"/>
          <p:nvPr/>
        </p:nvSpPr>
        <p:spPr>
          <a:xfrm>
            <a:off x="2138839" y="2715079"/>
            <a:ext cx="2016919" cy="332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245"/>
              </a:lnSpc>
            </a:pPr>
            <a:r>
              <a:rPr lang="en-AU" sz="900" b="1">
                <a:latin typeface="Roboto Mono"/>
              </a:rPr>
              <a:t>Mass scratch </a:t>
            </a:r>
            <a:r>
              <a:rPr lang="en-AU" sz="900" b="1" i="1">
                <a:latin typeface="Roboto Mono"/>
              </a:rPr>
              <a:t>vs </a:t>
            </a:r>
            <a:r>
              <a:rPr lang="en-AU" sz="900" b="1">
                <a:latin typeface="Roboto Mono"/>
              </a:rPr>
              <a:t>local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2" grpId="0"/>
      <p:bldP spid="6" grpId="0"/>
      <p:bldP spid="6" grpId="1"/>
      <p:bldP spid="13" grpId="0"/>
      <p:bldP spid="14" grpId="0"/>
      <p:bldP spid="15" grpId="0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F3DF4-32B0-C1FE-593C-E31AB975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A458F82-4FC7-659D-8318-5DB7A42128C5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4942160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GPU </a:t>
            </a:r>
            <a:r>
              <a:rPr lang="en-US" sz="2400">
                <a:ea typeface="+mj-lt"/>
                <a:cs typeface="+mj-lt"/>
              </a:rPr>
              <a:t>accelerated </a:t>
            </a:r>
            <a:r>
              <a:rPr lang="en-US" sz="2400">
                <a:solidFill>
                  <a:schemeClr val="accent6"/>
                </a:solidFill>
                <a:latin typeface="Clancy"/>
                <a:ea typeface="+mj-lt"/>
                <a:cs typeface="+mj-lt"/>
              </a:rPr>
              <a:t>sequence alignment </a:t>
            </a:r>
            <a:endParaRPr lang="en-US" sz="2400">
              <a:solidFill>
                <a:schemeClr val="accent6"/>
              </a:solidFill>
              <a:latin typeface="Clancy"/>
              <a:ea typeface="+mn-ea"/>
            </a:endParaRPr>
          </a:p>
        </p:txBody>
      </p:sp>
      <p:pic>
        <p:nvPicPr>
          <p:cNvPr id="7" name="Picture 6" descr="A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EF86CA64-AB63-79AF-6156-B409D87A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80000">
            <a:off x="6291839" y="680621"/>
            <a:ext cx="3821629" cy="2917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F14EA-DB71-60C1-EDD2-3539BE7B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" y="398721"/>
            <a:ext cx="4155356" cy="235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A7FFC-1118-E278-BFCE-134818966392}"/>
              </a:ext>
            </a:extLst>
          </p:cNvPr>
          <p:cNvSpPr txBox="1"/>
          <p:nvPr/>
        </p:nvSpPr>
        <p:spPr>
          <a:xfrm>
            <a:off x="3988" y="2755162"/>
            <a:ext cx="5534245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/>
              <a:t>NVIDIA dev blog 2024-11-13: </a:t>
            </a:r>
            <a:r>
              <a:rPr lang="en-US" sz="650">
                <a:hlinkClick r:id="rId4"/>
              </a:rPr>
              <a:t>https://developer.nvidia.com/blog/boost-alphafold2-protein-structure-prediction-with-gpu-accelerated-mmseqs2/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D1134-05E0-F680-8EDE-2BA79E1602F7}"/>
              </a:ext>
            </a:extLst>
          </p:cNvPr>
          <p:cNvSpPr txBox="1"/>
          <p:nvPr/>
        </p:nvSpPr>
        <p:spPr>
          <a:xfrm>
            <a:off x="103668" y="4714662"/>
            <a:ext cx="553424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 err="1"/>
              <a:t>bioRxiv</a:t>
            </a:r>
            <a:r>
              <a:rPr lang="en-US" sz="650" b="1"/>
              <a:t> 2024-11-15 </a:t>
            </a:r>
            <a:r>
              <a:rPr lang="en-US" sz="650" b="1" i="1"/>
              <a:t>"</a:t>
            </a:r>
            <a:r>
              <a:rPr lang="en-US" sz="650" i="1">
                <a:ea typeface="+mn-lt"/>
                <a:cs typeface="+mn-lt"/>
              </a:rPr>
              <a:t>GPU-accelerated homology search with MMseqs2" </a:t>
            </a:r>
            <a:r>
              <a:rPr lang="en-US" sz="650">
                <a:ea typeface="+mn-lt"/>
                <a:cs typeface="+mn-lt"/>
              </a:rPr>
              <a:t>Felix Kallenborn, Alejandro Chacon, Christian Hundt, Hassan </a:t>
            </a:r>
            <a:r>
              <a:rPr lang="en-US" sz="650" err="1">
                <a:ea typeface="+mn-lt"/>
                <a:cs typeface="+mn-lt"/>
              </a:rPr>
              <a:t>Sirelkhatim</a:t>
            </a:r>
            <a:r>
              <a:rPr lang="en-US" sz="650">
                <a:ea typeface="+mn-lt"/>
                <a:cs typeface="+mn-lt"/>
              </a:rPr>
              <a:t>, Kieran Didi, Christian Dallago, Milot </a:t>
            </a:r>
            <a:r>
              <a:rPr lang="en-US" sz="650" err="1">
                <a:ea typeface="+mn-lt"/>
                <a:cs typeface="+mn-lt"/>
              </a:rPr>
              <a:t>Mirdita</a:t>
            </a:r>
            <a:r>
              <a:rPr lang="en-US" sz="650">
                <a:ea typeface="+mn-lt"/>
                <a:cs typeface="+mn-lt"/>
              </a:rPr>
              <a:t>, Bertil Schmidt, Martin </a:t>
            </a:r>
            <a:r>
              <a:rPr lang="en-US" sz="650" err="1">
                <a:ea typeface="+mn-lt"/>
                <a:cs typeface="+mn-lt"/>
              </a:rPr>
              <a:t>Steinegger</a:t>
            </a:r>
            <a:endParaRPr lang="en-US" sz="650" i="1" err="1">
              <a:ea typeface="Calibri"/>
              <a:cs typeface="Calibri"/>
            </a:endParaRPr>
          </a:p>
        </p:txBody>
      </p:sp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F2A2C0C0-EA2D-F24D-CF65-2A4B5F4C4A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63" r="554" b="-210"/>
          <a:stretch>
            <a:fillRect/>
          </a:stretch>
        </p:blipFill>
        <p:spPr>
          <a:xfrm>
            <a:off x="5692510" y="1930160"/>
            <a:ext cx="1454900" cy="3213363"/>
          </a:xfrm>
          <a:prstGeom prst="rect">
            <a:avLst/>
          </a:prstGeom>
        </p:spPr>
      </p:pic>
      <p:pic>
        <p:nvPicPr>
          <p:cNvPr id="3" name="Picture 2" descr="A close up of a logo&#10;&#10;AI-generated content may be incorrect.">
            <a:extLst>
              <a:ext uri="{FF2B5EF4-FFF2-40B4-BE49-F238E27FC236}">
                <a16:creationId xmlns:a16="http://schemas.microsoft.com/office/drawing/2014/main" id="{4203A374-358B-0C64-9F54-FF07CD4D27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0" r="586" b="980"/>
          <a:stretch>
            <a:fillRect/>
          </a:stretch>
        </p:blipFill>
        <p:spPr>
          <a:xfrm>
            <a:off x="2183694" y="4155668"/>
            <a:ext cx="3514960" cy="554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35BAA-86AD-C9E3-C2B5-409F389C0AAD}"/>
              </a:ext>
            </a:extLst>
          </p:cNvPr>
          <p:cNvSpPr txBox="1"/>
          <p:nvPr/>
        </p:nvSpPr>
        <p:spPr>
          <a:xfrm>
            <a:off x="103668" y="2947877"/>
            <a:ext cx="522191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(b) For single-batch processing, </a:t>
            </a:r>
            <a:r>
              <a:rPr lang="en-US" sz="1000" b="1"/>
              <a:t>MMseqs2-GPU delivers the fastest speed at lowest cloud compute cost, being 71 times faster </a:t>
            </a:r>
            <a:r>
              <a:rPr lang="en-US" sz="1000"/>
              <a:t>than MMseqs2 k-</a:t>
            </a:r>
            <a:r>
              <a:rPr lang="en-US" sz="1000" err="1"/>
              <a:t>mer</a:t>
            </a:r>
            <a:r>
              <a:rPr lang="en-US" sz="1000"/>
              <a:t> at </a:t>
            </a:r>
            <a:r>
              <a:rPr lang="en-US" sz="1000" b="1"/>
              <a:t>0.05 times the cost.</a:t>
            </a:r>
            <a:r>
              <a:rPr lang="en-US" sz="1000"/>
              <a:t> </a:t>
            </a:r>
            <a:br>
              <a:rPr lang="en-US" sz="1000"/>
            </a:br>
            <a:endParaRPr lang="en-US" sz="1000"/>
          </a:p>
          <a:p>
            <a:r>
              <a:rPr lang="en-US" sz="1000"/>
              <a:t>(c) </a:t>
            </a:r>
            <a:r>
              <a:rPr lang="en-US" sz="1000" b="1"/>
              <a:t>Faster folding speeds </a:t>
            </a:r>
            <a:r>
              <a:rPr lang="en-US" sz="1000" b="1" i="1"/>
              <a:t>at no accuracy cost</a:t>
            </a:r>
            <a:r>
              <a:rPr lang="en-US" sz="1000" b="1"/>
              <a:t>.</a:t>
            </a:r>
            <a:r>
              <a:rPr lang="en-US" sz="1000"/>
              <a:t> On 20 CASP14 targets, </a:t>
            </a:r>
            <a:r>
              <a:rPr lang="en-US" sz="1000" err="1"/>
              <a:t>ColabFold</a:t>
            </a:r>
            <a:r>
              <a:rPr lang="en-US" sz="1000"/>
              <a:t> leveraging MMseqs2-GPU (green) results 3 and 23 times faster than </a:t>
            </a:r>
            <a:r>
              <a:rPr lang="en-US" sz="1000" err="1"/>
              <a:t>ColabFold</a:t>
            </a:r>
            <a:r>
              <a:rPr lang="en-US" sz="1000"/>
              <a:t> using </a:t>
            </a:r>
            <a:r>
              <a:rPr lang="en-US" sz="1000" err="1"/>
              <a:t>MMseqs</a:t>
            </a:r>
            <a:r>
              <a:rPr lang="en-US" sz="1000"/>
              <a:t> k-</a:t>
            </a:r>
            <a:r>
              <a:rPr lang="en-US" sz="1000" err="1"/>
              <a:t>mer</a:t>
            </a:r>
            <a:r>
              <a:rPr lang="en-US" sz="1000"/>
              <a:t> (orange) or AlphaFold2 using </a:t>
            </a:r>
            <a:r>
              <a:rPr lang="en-US" sz="1000" err="1"/>
              <a:t>JackHMMER</a:t>
            </a:r>
            <a:r>
              <a:rPr lang="en-US" sz="1000"/>
              <a:t> (violet), respectively. </a:t>
            </a:r>
            <a:br>
              <a:rPr lang="en-US" sz="1000"/>
            </a:br>
            <a:endParaRPr lang="en-US" sz="1000"/>
          </a:p>
          <a:p>
            <a:r>
              <a:rPr lang="en-US" sz="1000"/>
              <a:t>(d) </a:t>
            </a:r>
            <a:r>
              <a:rPr lang="en-US" sz="1000" b="1"/>
              <a:t>All methods reach similar TM score</a:t>
            </a:r>
            <a:r>
              <a:rPr lang="en-US" sz="1000"/>
              <a:t> (∼0.70±0.05).</a:t>
            </a:r>
            <a:endParaRPr lang="en-US" sz="1000">
              <a:ea typeface="Calibri"/>
              <a:cs typeface="Calibri"/>
            </a:endParaRPr>
          </a:p>
        </p:txBody>
      </p:sp>
      <p:pic>
        <p:nvPicPr>
          <p:cNvPr id="11" name="Picture 10" descr="Cartoon animal on a rocket&#10;&#10;AI-generated content may be incorrect.">
            <a:extLst>
              <a:ext uri="{FF2B5EF4-FFF2-40B4-BE49-F238E27FC236}">
                <a16:creationId xmlns:a16="http://schemas.microsoft.com/office/drawing/2014/main" id="{C827C8F1-A630-A258-51F6-BA3330B54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004" y="521882"/>
            <a:ext cx="1549696" cy="1102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DF6D89-55A8-D25C-6D61-C2E09236BE8D}"/>
              </a:ext>
            </a:extLst>
          </p:cNvPr>
          <p:cNvSpPr txBox="1"/>
          <p:nvPr/>
        </p:nvSpPr>
        <p:spPr>
          <a:xfrm>
            <a:off x="4556051" y="336254"/>
            <a:ext cx="1081864" cy="194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531"/>
              </a:lnSpc>
            </a:pPr>
            <a:r>
              <a:rPr lang="en-US" sz="1600" u="sng" baseline="-25000">
                <a:solidFill>
                  <a:srgbClr val="0563C1"/>
                </a:solidFill>
                <a:hlinkClick r:id="rId8"/>
              </a:rPr>
              <a:t>mmseqs.com</a:t>
            </a:r>
            <a:endParaRPr lang="en-US" sz="16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B8F81-430E-992B-AE2E-2E08A9356C1B}"/>
              </a:ext>
            </a:extLst>
          </p:cNvPr>
          <p:cNvSpPr txBox="1"/>
          <p:nvPr/>
        </p:nvSpPr>
        <p:spPr>
          <a:xfrm>
            <a:off x="5712342" y="336252"/>
            <a:ext cx="1719817" cy="194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531"/>
              </a:lnSpc>
            </a:pPr>
            <a:r>
              <a:rPr lang="en-US" sz="1600" u="sng" baseline="-25000">
                <a:solidFill>
                  <a:srgbClr val="C0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mmseqsDownUnder?</a:t>
            </a:r>
            <a:endParaRPr lang="en-US" sz="1600">
              <a:solidFill>
                <a:srgbClr val="C00000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Picture 14" descr="Cartoon animal with a hat and a rocket&#10;&#10;AI-generated content may be incorrect.">
            <a:extLst>
              <a:ext uri="{FF2B5EF4-FFF2-40B4-BE49-F238E27FC236}">
                <a16:creationId xmlns:a16="http://schemas.microsoft.com/office/drawing/2014/main" id="{BF6547C6-2E4D-1A99-B4AC-1F9CD4E62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600000">
            <a:off x="5853849" y="232587"/>
            <a:ext cx="1503255" cy="167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A7EB8-5697-5A90-425C-722682FC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0D3456B-6552-B058-9145-3E4726FF1822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8025601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AlphaFold </a:t>
            </a:r>
            <a:r>
              <a:rPr lang="en-US" sz="2400">
                <a:latin typeface="Clancy"/>
                <a:ea typeface="+mn-ea"/>
                <a:cs typeface="+mn-cs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algos </a:t>
            </a:r>
            <a:r>
              <a:rPr lang="en-US" sz="2400">
                <a:latin typeface="Clancy"/>
                <a:ea typeface="+mn-ea"/>
                <a:cs typeface="+mn-cs"/>
              </a:rPr>
              <a:t>&amp;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>
                <a:solidFill>
                  <a:srgbClr val="C00000"/>
                </a:solidFill>
                <a:latin typeface="Clancy"/>
                <a:ea typeface="+mn-ea"/>
                <a:cs typeface="+mn-cs"/>
              </a:rPr>
              <a:t>scale</a:t>
            </a:r>
            <a:r>
              <a:rPr lang="en-US" sz="2400">
                <a:solidFill>
                  <a:srgbClr val="C00000"/>
                </a:solidFill>
                <a:latin typeface="Clancy"/>
                <a:ea typeface="Calibri Light"/>
                <a:cs typeface="Calibri Light"/>
              </a:rPr>
              <a:t> </a:t>
            </a:r>
            <a:r>
              <a:rPr lang="en-US" sz="2400">
                <a:ea typeface="+mj-lt"/>
                <a:cs typeface="+mj-lt"/>
              </a:rPr>
              <a:t>–</a:t>
            </a:r>
            <a:r>
              <a:rPr lang="en-US" sz="2400">
                <a:latin typeface="Clancy"/>
                <a:ea typeface="+mn-ea"/>
                <a:cs typeface="+mn-cs"/>
              </a:rPr>
              <a:t> method always beats </a:t>
            </a:r>
            <a:r>
              <a:rPr lang="en-US" sz="240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hardware</a:t>
            </a:r>
            <a:endParaRPr lang="en-US" sz="2400">
              <a:solidFill>
                <a:srgbClr val="7030A0"/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36905B5-8BE8-F37C-6306-DC3CC7E40794}"/>
              </a:ext>
            </a:extLst>
          </p:cNvPr>
          <p:cNvSpPr txBox="1"/>
          <p:nvPr/>
        </p:nvSpPr>
        <p:spPr>
          <a:xfrm>
            <a:off x="0" y="3582865"/>
            <a:ext cx="518746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/>
              <a:t>We </a:t>
            </a:r>
            <a:r>
              <a:rPr lang="en-GB" sz="2000" b="1">
                <a:solidFill>
                  <a:srgbClr val="000000"/>
                </a:solidFill>
              </a:rPr>
              <a:t>can't keep GPUs busy! </a:t>
            </a:r>
            <a:r>
              <a:rPr lang="en-GB" sz="2000">
                <a:solidFill>
                  <a:srgbClr val="000000"/>
                </a:solidFill>
              </a:rPr>
              <a:t>They are </a:t>
            </a:r>
            <a:r>
              <a:rPr lang="en-GB" sz="2000" i="1">
                <a:solidFill>
                  <a:schemeClr val="accent2"/>
                </a:solidFill>
              </a:rPr>
              <a:t>so fast</a:t>
            </a:r>
            <a:endParaRPr lang="en-GB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27DA25A-EA5C-3050-3F5D-CBD89591C8F2}"/>
              </a:ext>
            </a:extLst>
          </p:cNvPr>
          <p:cNvSpPr txBox="1"/>
          <p:nvPr/>
        </p:nvSpPr>
        <p:spPr>
          <a:xfrm>
            <a:off x="8793" y="3873012"/>
            <a:ext cx="762293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,Sans-Serif"/>
              <a:buChar char="•"/>
            </a:pPr>
            <a:r>
              <a:rPr lang="en-GB" sz="1800">
                <a:cs typeface="Arial"/>
              </a:rPr>
              <a:t>GPU calculations x50 faster than CPU. </a:t>
            </a:r>
            <a:r>
              <a:rPr lang="en-GB" sz="1800">
                <a:solidFill>
                  <a:schemeClr val="accent6"/>
                </a:solidFill>
                <a:cs typeface="Arial"/>
              </a:rPr>
              <a:t>2 hrs</a:t>
            </a:r>
            <a:r>
              <a:rPr lang="en-GB" sz="1800">
                <a:cs typeface="Arial"/>
              </a:rPr>
              <a:t> vs </a:t>
            </a:r>
            <a:r>
              <a:rPr lang="en-GB" sz="1800">
                <a:solidFill>
                  <a:schemeClr val="accent2"/>
                </a:solidFill>
                <a:cs typeface="Arial"/>
              </a:rPr>
              <a:t>5 days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 b="1" err="1">
                <a:solidFill>
                  <a:schemeClr val="accent6"/>
                </a:solidFill>
                <a:ea typeface="Calibri"/>
                <a:cs typeface="Arial"/>
              </a:rPr>
              <a:t>ESMFold</a:t>
            </a:r>
            <a:r>
              <a:rPr lang="en-GB" sz="1800" b="1">
                <a:solidFill>
                  <a:schemeClr val="accent6"/>
                </a:solidFill>
                <a:ea typeface="Calibri"/>
                <a:cs typeface="Arial"/>
              </a:rPr>
              <a:t> </a:t>
            </a:r>
            <a:r>
              <a:rPr lang="en-GB" sz="1800">
                <a:ea typeface="Calibri"/>
                <a:cs typeface="Arial"/>
              </a:rPr>
              <a:t>is pure </a:t>
            </a:r>
            <a:r>
              <a:rPr lang="en-GB" sz="1800">
                <a:solidFill>
                  <a:schemeClr val="accent6"/>
                </a:solidFill>
                <a:ea typeface="Calibri"/>
                <a:cs typeface="Arial"/>
              </a:rPr>
              <a:t>GPU</a:t>
            </a:r>
            <a:r>
              <a:rPr lang="en-GB" sz="1800">
                <a:ea typeface="Calibri"/>
                <a:cs typeface="Arial"/>
              </a:rPr>
              <a:t>. </a:t>
            </a:r>
            <a:r>
              <a:rPr lang="en-GB" sz="1800" b="1">
                <a:solidFill>
                  <a:schemeClr val="accent2"/>
                </a:solidFill>
                <a:ea typeface="Calibri"/>
                <a:cs typeface="Arial"/>
              </a:rPr>
              <a:t>AlphaFold </a:t>
            </a:r>
            <a:r>
              <a:rPr lang="en-GB" sz="1800">
                <a:ea typeface="Calibri"/>
                <a:cs typeface="Arial"/>
              </a:rPr>
              <a:t>GPU+CPU+</a:t>
            </a:r>
            <a:r>
              <a:rPr lang="en-GB" sz="1800">
                <a:solidFill>
                  <a:schemeClr val="accent2"/>
                </a:solidFill>
                <a:ea typeface="Calibri"/>
                <a:cs typeface="Arial"/>
              </a:rPr>
              <a:t>DB retrieval</a:t>
            </a:r>
            <a:r>
              <a:rPr lang="en-GB" sz="1800">
                <a:ea typeface="Calibri"/>
                <a:cs typeface="Arial"/>
              </a:rPr>
              <a:t>. </a:t>
            </a:r>
          </a:p>
          <a:p>
            <a:pPr marL="514350" lvl="1" indent="-342900">
              <a:buFont typeface="Courier New"/>
              <a:buChar char="o"/>
            </a:pPr>
            <a:r>
              <a:rPr lang="en-GB" sz="1800">
                <a:solidFill>
                  <a:srgbClr val="7030A0"/>
                </a:solidFill>
                <a:ea typeface="Calibri"/>
                <a:cs typeface="Arial"/>
              </a:rPr>
              <a:t>613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proteome </a:t>
            </a:r>
            <a:r>
              <a:rPr lang="en-GB" sz="1800">
                <a:solidFill>
                  <a:schemeClr val="accent6"/>
                </a:solidFill>
                <a:ea typeface="Calibri"/>
                <a:cs typeface="Arial"/>
              </a:rPr>
              <a:t>8 hrs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vs </a:t>
            </a:r>
            <a:r>
              <a:rPr lang="en-GB" sz="1800">
                <a:solidFill>
                  <a:schemeClr val="accent2"/>
                </a:solidFill>
                <a:ea typeface="Calibri"/>
                <a:cs typeface="Arial"/>
              </a:rPr>
              <a:t>22 days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. </a:t>
            </a:r>
            <a:r>
              <a:rPr lang="en-GB" sz="1800">
                <a:solidFill>
                  <a:srgbClr val="7030A0"/>
                </a:solidFill>
                <a:ea typeface="Calibri"/>
                <a:cs typeface="Arial"/>
              </a:rPr>
              <a:t>4,622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800" err="1">
                <a:solidFill>
                  <a:srgbClr val="000000"/>
                </a:solidFill>
                <a:ea typeface="Calibri"/>
                <a:cs typeface="Arial"/>
              </a:rPr>
              <a:t>protoeome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800">
                <a:solidFill>
                  <a:schemeClr val="accent6"/>
                </a:solidFill>
                <a:ea typeface="Calibri"/>
                <a:cs typeface="Arial"/>
              </a:rPr>
              <a:t>10 days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vs </a:t>
            </a:r>
            <a:r>
              <a:rPr lang="en-GB" sz="1800">
                <a:solidFill>
                  <a:schemeClr val="accent2"/>
                </a:solidFill>
                <a:ea typeface="Calibri"/>
                <a:cs typeface="Arial"/>
              </a:rPr>
              <a:t>??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(2 years)</a:t>
            </a:r>
          </a:p>
          <a:p>
            <a:pPr marL="342900" indent="-342900">
              <a:buFont typeface="Arial,Sans-Serif"/>
              <a:buChar char="•"/>
            </a:pPr>
            <a:endParaRPr lang="en-GB" sz="1800">
              <a:solidFill>
                <a:schemeClr val="accent2"/>
              </a:solidFill>
              <a:ea typeface="Calibri"/>
              <a:cs typeface="Arial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708C4D8-F0FA-85E7-FA69-124201ADCF03}"/>
              </a:ext>
            </a:extLst>
          </p:cNvPr>
          <p:cNvSpPr txBox="1"/>
          <p:nvPr/>
        </p:nvSpPr>
        <p:spPr>
          <a:xfrm>
            <a:off x="7913575" y="1431266"/>
            <a:ext cx="1293535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>
                <a:solidFill>
                  <a:srgbClr val="7030A0"/>
                </a:solidFill>
                <a:ea typeface="Calibri"/>
                <a:cs typeface="Calibri"/>
              </a:rPr>
              <a:t>Sequence alignment</a:t>
            </a:r>
            <a:r>
              <a:rPr lang="en-GB" sz="1800" b="1">
                <a:ea typeface="Calibri"/>
                <a:cs typeface="Calibri"/>
              </a:rPr>
              <a:t> is the rate limiting step!</a:t>
            </a:r>
            <a:endParaRPr lang="en-US" sz="1800">
              <a:ea typeface="Calibri"/>
              <a:cs typeface="Calibri"/>
            </a:endParaRPr>
          </a:p>
          <a:p>
            <a:pPr algn="ctr"/>
            <a:endParaRPr lang="en-GB" sz="1800" b="1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1800">
                <a:solidFill>
                  <a:schemeClr val="bg1">
                    <a:lumMod val="49000"/>
                  </a:schemeClr>
                </a:solidFill>
                <a:ea typeface="Calibri" panose="020F0502020204030204"/>
                <a:cs typeface="Calibri" panose="020F0502020204030204"/>
              </a:rPr>
              <a:t>(Applies to genomics too)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72786C40-E7F6-3600-060C-465340EBB553}"/>
              </a:ext>
            </a:extLst>
          </p:cNvPr>
          <p:cNvSpPr txBox="1"/>
          <p:nvPr/>
        </p:nvSpPr>
        <p:spPr>
          <a:xfrm>
            <a:off x="8262" y="509619"/>
            <a:ext cx="804601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rgbClr val="7030A0"/>
                </a:solidFill>
              </a:rPr>
              <a:t>HPC &amp; </a:t>
            </a:r>
            <a:r>
              <a:rPr lang="en-GB" sz="2000" err="1">
                <a:solidFill>
                  <a:srgbClr val="7030A0"/>
                </a:solidFill>
              </a:rPr>
              <a:t>Hyperscalers</a:t>
            </a:r>
            <a:r>
              <a:rPr lang="en-GB" sz="2000">
                <a:solidFill>
                  <a:srgbClr val="000000"/>
                </a:solidFill>
              </a:rPr>
              <a:t>:</a:t>
            </a:r>
            <a:r>
              <a:rPr lang="en-GB" sz="2000"/>
              <a:t> </a:t>
            </a:r>
            <a:r>
              <a:rPr lang="en-GB" sz="1600"/>
              <a:t>Batch, </a:t>
            </a:r>
            <a:r>
              <a:rPr lang="en-GB" sz="1600" i="1"/>
              <a:t>O</a:t>
            </a:r>
            <a:r>
              <a:rPr lang="en-GB" sz="1600"/>
              <a:t>(N</a:t>
            </a:r>
            <a:r>
              <a:rPr lang="en-GB" sz="1600" baseline="30000"/>
              <a:t>2</a:t>
            </a:r>
            <a:r>
              <a:rPr lang="en-GB" sz="1600"/>
              <a:t>) VRAM, </a:t>
            </a:r>
            <a:r>
              <a:rPr lang="en-GB" sz="1600" i="1"/>
              <a:t>O</a:t>
            </a:r>
            <a:r>
              <a:rPr lang="en-GB" sz="1600"/>
              <a:t>(N</a:t>
            </a:r>
            <a:r>
              <a:rPr lang="en-GB" sz="1600" baseline="30000"/>
              <a:t>3</a:t>
            </a:r>
            <a:r>
              <a:rPr lang="en-GB" sz="1600"/>
              <a:t>) time, fixed DBs, 1000s calcs, fast I/O</a:t>
            </a:r>
            <a:endParaRPr lang="en-GB" sz="1600">
              <a:ea typeface="Calibri"/>
              <a:cs typeface="Calibri"/>
            </a:endParaRPr>
          </a:p>
        </p:txBody>
      </p:sp>
      <p:pic>
        <p:nvPicPr>
          <p:cNvPr id="10" name="Picture 9" descr="A group of colorful arrows&#10;&#10;Description automatically generated">
            <a:extLst>
              <a:ext uri="{FF2B5EF4-FFF2-40B4-BE49-F238E27FC236}">
                <a16:creationId xmlns:a16="http://schemas.microsoft.com/office/drawing/2014/main" id="{6A1E6B16-69DD-38F0-E2FB-9AB31F4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40" y="1722831"/>
            <a:ext cx="1738042" cy="1222514"/>
          </a:xfrm>
          <a:prstGeom prst="rect">
            <a:avLst/>
          </a:prstGeom>
        </p:spPr>
      </p:pic>
      <p:pic>
        <p:nvPicPr>
          <p:cNvPr id="11" name="Picture 10" descr="A black and grey logo&#10;&#10;Description automatically generated">
            <a:extLst>
              <a:ext uri="{FF2B5EF4-FFF2-40B4-BE49-F238E27FC236}">
                <a16:creationId xmlns:a16="http://schemas.microsoft.com/office/drawing/2014/main" id="{8BD40A4F-B471-D61B-52B1-A9CF069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05" y="2950653"/>
            <a:ext cx="2826441" cy="468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4D598C-ED56-13BB-B2DB-136E70F2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36" y="1724518"/>
            <a:ext cx="1321364" cy="1228726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DE001B0-7BDB-A69A-03FD-558159396A0A}"/>
              </a:ext>
            </a:extLst>
          </p:cNvPr>
          <p:cNvSpPr txBox="1"/>
          <p:nvPr/>
        </p:nvSpPr>
        <p:spPr>
          <a:xfrm>
            <a:off x="744547" y="1438963"/>
            <a:ext cx="3867141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(</a:t>
            </a:r>
            <a:r>
              <a:rPr lang="en-US" sz="1450" err="1">
                <a:solidFill>
                  <a:schemeClr val="accent2"/>
                </a:solidFill>
                <a:latin typeface="Roboto Mono"/>
              </a:rPr>
              <a:t>Alpha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|Open|RoseTTA|Boltz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)Fold </a:t>
            </a:r>
            <a:endParaRPr lang="en-US" sz="65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3E93FF1-1395-CD9B-1792-52CE9BFFA44F}"/>
              </a:ext>
            </a:extLst>
          </p:cNvPr>
          <p:cNvSpPr txBox="1"/>
          <p:nvPr/>
        </p:nvSpPr>
        <p:spPr>
          <a:xfrm>
            <a:off x="838562" y="1120687"/>
            <a:ext cx="3215307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50" b="1">
                <a:latin typeface="Roboto Mono"/>
              </a:rPr>
              <a:t>'</a:t>
            </a:r>
            <a:r>
              <a:rPr lang="en-US" sz="1450" b="1" err="1">
                <a:latin typeface="Roboto Mono"/>
              </a:rPr>
              <a:t>Evo'formers</a:t>
            </a:r>
            <a:r>
              <a:rPr lang="en-US" sz="1450" b="1">
                <a:latin typeface="Roboto Mono"/>
              </a:rPr>
              <a:t> (GPU+CPU+DBs)</a:t>
            </a:r>
            <a:endParaRPr lang="en-US" sz="650" b="1">
              <a:cs typeface="Calibri"/>
            </a:endParaRPr>
          </a:p>
        </p:txBody>
      </p:sp>
      <p:pic>
        <p:nvPicPr>
          <p:cNvPr id="15" name="Picture 14" descr="A blue and green splattered object&#10;&#10;Description automatically generated">
            <a:extLst>
              <a:ext uri="{FF2B5EF4-FFF2-40B4-BE49-F238E27FC236}">
                <a16:creationId xmlns:a16="http://schemas.microsoft.com/office/drawing/2014/main" id="{F6AB335B-D309-8895-B921-C780BDB52F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" t="924" r="33016" b="-238"/>
          <a:stretch/>
        </p:blipFill>
        <p:spPr>
          <a:xfrm>
            <a:off x="4661205" y="1810424"/>
            <a:ext cx="1904820" cy="1586681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B9DBD434-8C38-D530-944B-25D3445F2E48}"/>
              </a:ext>
            </a:extLst>
          </p:cNvPr>
          <p:cNvSpPr txBox="1"/>
          <p:nvPr/>
        </p:nvSpPr>
        <p:spPr>
          <a:xfrm>
            <a:off x="4517853" y="1437498"/>
            <a:ext cx="2196547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 err="1">
                <a:solidFill>
                  <a:schemeClr val="accent6"/>
                </a:solidFill>
                <a:latin typeface="Roboto Mono"/>
              </a:rPr>
              <a:t>ESMFold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ProtTrans</a:t>
            </a:r>
            <a:endParaRPr lang="en-US" sz="1450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1E7C59A6-CB95-64B4-2EEC-A54D6437C85B}"/>
              </a:ext>
            </a:extLst>
          </p:cNvPr>
          <p:cNvSpPr txBox="1"/>
          <p:nvPr/>
        </p:nvSpPr>
        <p:spPr>
          <a:xfrm>
            <a:off x="4510908" y="1120689"/>
            <a:ext cx="2556841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 b="1">
                <a:latin typeface="Roboto Mono"/>
              </a:rPr>
              <a:t>Protein-LMs (GPU)</a:t>
            </a:r>
            <a:endParaRPr lang="en-US">
              <a:cs typeface="Calibri" panose="020F0502020204030204"/>
            </a:endParaRPr>
          </a:p>
        </p:txBody>
      </p:sp>
      <p:pic>
        <p:nvPicPr>
          <p:cNvPr id="18" name="Picture 17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15E4A402-55F6-4A6A-22FF-751586974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317" y="1877305"/>
            <a:ext cx="1285876" cy="7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EFE9-1F23-D3AE-617C-E6342C3CD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8C6E738-079E-89D9-743C-AACE68E04F15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5576987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Domain experts </a:t>
            </a:r>
            <a:r>
              <a:rPr lang="en-US" sz="2000" i="1">
                <a:solidFill>
                  <a:srgbClr val="000000"/>
                </a:solidFill>
                <a:latin typeface="Clancy"/>
                <a:ea typeface="+mn-ea"/>
                <a:cs typeface="+mn-cs"/>
              </a:rPr>
              <a:t>want </a:t>
            </a:r>
            <a:r>
              <a:rPr lang="en-US" sz="20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a single </a:t>
            </a:r>
            <a:r>
              <a:rPr lang="en-US" sz="20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pane of glass </a:t>
            </a:r>
            <a:endParaRPr lang="en-US" sz="20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DC616-931F-7713-5A57-9EC047FD4B2F}"/>
              </a:ext>
            </a:extLst>
          </p:cNvPr>
          <p:cNvSpPr txBox="1"/>
          <p:nvPr/>
        </p:nvSpPr>
        <p:spPr>
          <a:xfrm>
            <a:off x="-2156" y="412990"/>
            <a:ext cx="5583477" cy="548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400">
                <a:solidFill>
                  <a:schemeClr val="accent2"/>
                </a:solidFill>
                <a:latin typeface="Calibri Light"/>
              </a:rPr>
              <a:t>Interfaces </a:t>
            </a:r>
            <a:r>
              <a:rPr lang="en-US" sz="2400">
                <a:latin typeface="Calibri Light"/>
              </a:rPr>
              <a:t>rolled out by the</a:t>
            </a:r>
            <a:r>
              <a:rPr lang="en-US" sz="2400">
                <a:solidFill>
                  <a:srgbClr val="70AD47"/>
                </a:solidFill>
                <a:latin typeface="Calibri Light"/>
              </a:rPr>
              <a:t> SBF </a:t>
            </a:r>
            <a:r>
              <a:rPr lang="en-US" sz="2400">
                <a:solidFill>
                  <a:schemeClr val="accent4"/>
                </a:solidFill>
                <a:latin typeface="Calibri Light"/>
              </a:rPr>
              <a:t>@UNSW</a:t>
            </a:r>
            <a:endParaRPr lang="en-US" sz="2400">
              <a:solidFill>
                <a:schemeClr val="accent4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216C7-6176-94BB-4472-063DA7229B7C}"/>
              </a:ext>
            </a:extLst>
          </p:cNvPr>
          <p:cNvSpPr txBox="1"/>
          <p:nvPr/>
        </p:nvSpPr>
        <p:spPr>
          <a:xfrm>
            <a:off x="7955711" y="4456622"/>
            <a:ext cx="1190446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>
                <a:hlinkClick r:id="rId2"/>
              </a:rPr>
              <a:t>kod.restech.unsw.edu.au/pun/sys/dashboard/batch_connect/sys/sbf_proteinfold/</a:t>
            </a:r>
            <a:endParaRPr lang="en-US" sz="65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73F5B6-DFE0-C46C-B404-67A63A9C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9" y="1045953"/>
            <a:ext cx="5288589" cy="3051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3AB36-7F97-0F24-A8F6-EF82E2179877}"/>
              </a:ext>
            </a:extLst>
          </p:cNvPr>
          <p:cNvSpPr txBox="1"/>
          <p:nvPr/>
        </p:nvSpPr>
        <p:spPr>
          <a:xfrm>
            <a:off x="224285" y="4941858"/>
            <a:ext cx="1772728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>
                <a:ea typeface="+mn-lt"/>
                <a:cs typeface="+mn-lt"/>
                <a:hlinkClick r:id="rId4"/>
              </a:rPr>
              <a:t>cryosparc.analytical.unsw.edu.au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4D8D1-DF46-2F8F-01C7-67F33660620A}"/>
              </a:ext>
            </a:extLst>
          </p:cNvPr>
          <p:cNvSpPr txBox="1"/>
          <p:nvPr/>
        </p:nvSpPr>
        <p:spPr>
          <a:xfrm>
            <a:off x="222806" y="4153318"/>
            <a:ext cx="5174395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900" b="1">
                <a:latin typeface="Roboto Mono"/>
                <a:ea typeface="Roboto Mono"/>
              </a:rPr>
              <a:t>Master: </a:t>
            </a:r>
            <a:r>
              <a:rPr lang="en-AU" sz="900" err="1">
                <a:latin typeface="Roboto Mono"/>
                <a:ea typeface="Roboto Mono"/>
              </a:rPr>
              <a:t>Proxmox</a:t>
            </a:r>
            <a:r>
              <a:rPr lang="en-AU" sz="900">
                <a:latin typeface="Roboto Mono"/>
                <a:ea typeface="Roboto Mono"/>
              </a:rPr>
              <a:t> HA 3-node cluster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AU" sz="900" b="1">
                <a:latin typeface="Roboto Mono"/>
                <a:ea typeface="Roboto Mono"/>
              </a:rPr>
              <a:t>Workers:</a:t>
            </a:r>
            <a:r>
              <a:rPr lang="en-AU" sz="900">
                <a:latin typeface="Roboto Mono"/>
                <a:ea typeface="Roboto Mono"/>
              </a:rPr>
              <a:t> </a:t>
            </a:r>
            <a:r>
              <a:rPr lang="en-AU" sz="900" err="1">
                <a:latin typeface="Roboto Mono"/>
                <a:ea typeface="Roboto Mono"/>
              </a:rPr>
              <a:t>Crysoparcuser</a:t>
            </a:r>
            <a:r>
              <a:rPr lang="en-AU" sz="900">
                <a:latin typeface="Roboto Mono"/>
                <a:ea typeface="Roboto Mono"/>
              </a:rPr>
              <a:t> workers – rack mount GPU</a:t>
            </a:r>
          </a:p>
          <a:p>
            <a:r>
              <a:rPr lang="en-AU" sz="900" b="1">
                <a:latin typeface="Roboto Mono"/>
                <a:ea typeface="Roboto Mono"/>
              </a:rPr>
              <a:t>Work</a:t>
            </a:r>
            <a:r>
              <a:rPr lang="en-AU" sz="900" b="1" i="1">
                <a:latin typeface="Roboto Mono"/>
                <a:ea typeface="Roboto Mono"/>
              </a:rPr>
              <a:t>stations</a:t>
            </a:r>
            <a:r>
              <a:rPr lang="en-AU" sz="900" b="1">
                <a:latin typeface="Roboto Mono"/>
                <a:ea typeface="Roboto Mono"/>
              </a:rPr>
              <a:t>: </a:t>
            </a:r>
            <a:r>
              <a:rPr lang="en-AU" sz="900">
                <a:latin typeface="Roboto Mono"/>
                <a:ea typeface="Roboto Mono"/>
              </a:rPr>
              <a:t>Custom </a:t>
            </a:r>
            <a:r>
              <a:rPr lang="en-AU" sz="900" err="1">
                <a:latin typeface="Roboto Mono"/>
                <a:ea typeface="Roboto Mono"/>
              </a:rPr>
              <a:t>CryoEM</a:t>
            </a:r>
            <a:r>
              <a:rPr lang="en-AU" sz="900">
                <a:latin typeface="Roboto Mono"/>
                <a:ea typeface="Roboto Mono"/>
              </a:rPr>
              <a:t> software &amp; support – </a:t>
            </a:r>
            <a:r>
              <a:rPr lang="en-AU" sz="900" err="1">
                <a:latin typeface="Roboto Mono"/>
                <a:ea typeface="Roboto Mono"/>
              </a:rPr>
              <a:t>A'Tuin</a:t>
            </a:r>
            <a:r>
              <a:rPr lang="en-AU" sz="900">
                <a:latin typeface="Roboto Mono"/>
                <a:ea typeface="Roboto Mono"/>
              </a:rPr>
              <a:t> 4x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A6000</a:t>
            </a:r>
          </a:p>
          <a:p>
            <a:r>
              <a:rPr lang="en-AU" sz="900" b="1">
                <a:solidFill>
                  <a:srgbClr val="000000"/>
                </a:solidFill>
                <a:latin typeface="Roboto Mono"/>
                <a:ea typeface="Roboto Mono"/>
              </a:rPr>
              <a:t>Data storage: </a:t>
            </a:r>
            <a:r>
              <a:rPr lang="en-AU" sz="900" u="sng">
                <a:solidFill>
                  <a:srgbClr val="000000"/>
                </a:solidFill>
                <a:latin typeface="Roboto Mono"/>
                <a:ea typeface="Roboto Mono"/>
              </a:rPr>
              <a:t>Current:</a:t>
            </a:r>
            <a:r>
              <a:rPr lang="en-AU" sz="900">
                <a:solidFill>
                  <a:srgbClr val="000000"/>
                </a:solidFill>
                <a:latin typeface="Roboto Mono"/>
                <a:ea typeface="Roboto Mono"/>
              </a:rPr>
              <a:t> DDN -&gt; </a:t>
            </a:r>
            <a:r>
              <a:rPr lang="en-AU" sz="900" err="1">
                <a:solidFill>
                  <a:srgbClr val="000000"/>
                </a:solidFill>
                <a:latin typeface="Roboto Mono"/>
                <a:ea typeface="Roboto Mono"/>
              </a:rPr>
              <a:t>TrueNAS</a:t>
            </a:r>
            <a:r>
              <a:rPr lang="en-AU" sz="900">
                <a:solidFill>
                  <a:srgbClr val="000000"/>
                </a:solidFill>
                <a:latin typeface="Roboto Mono"/>
                <a:ea typeface="Roboto Mono"/>
              </a:rPr>
              <a:t> (replica on </a:t>
            </a:r>
            <a:r>
              <a:rPr lang="en-AU" sz="900" err="1">
                <a:solidFill>
                  <a:srgbClr val="000000"/>
                </a:solidFill>
                <a:latin typeface="Roboto Mono"/>
                <a:ea typeface="Roboto Mono"/>
              </a:rPr>
              <a:t>ResTech</a:t>
            </a:r>
            <a:r>
              <a:rPr lang="en-AU" sz="900">
                <a:solidFill>
                  <a:srgbClr val="000000"/>
                </a:solidFill>
                <a:latin typeface="Roboto Mono"/>
                <a:ea typeface="Roboto Mono"/>
              </a:rPr>
              <a:t> server)</a:t>
            </a:r>
          </a:p>
          <a:p>
            <a:r>
              <a:rPr lang="en-AU" sz="900">
                <a:latin typeface="Roboto Mono"/>
                <a:ea typeface="Roboto Mono"/>
              </a:rPr>
              <a:t>              </a:t>
            </a:r>
            <a:r>
              <a:rPr lang="en-AU" sz="900" u="sng">
                <a:latin typeface="Roboto Mono"/>
                <a:ea typeface="Roboto Mono"/>
              </a:rPr>
              <a:t>Planned:</a:t>
            </a:r>
            <a:r>
              <a:rPr lang="en-AU" sz="900">
                <a:latin typeface="Roboto Mono"/>
                <a:ea typeface="Roboto Mono"/>
              </a:rPr>
              <a:t> IBM ESS flash + HDD back-up. </a:t>
            </a:r>
            <a:r>
              <a:rPr lang="en-AU" sz="900" err="1">
                <a:latin typeface="Roboto Mono"/>
                <a:ea typeface="Roboto Mono"/>
              </a:rPr>
              <a:t>TrueNAS</a:t>
            </a:r>
            <a:r>
              <a:rPr lang="en-AU" sz="900">
                <a:latin typeface="Roboto Mono"/>
                <a:ea typeface="Roboto Mono"/>
              </a:rPr>
              <a:t> as replica?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F8CE2-57E1-EA0F-D0E7-791D7F1A2877}"/>
              </a:ext>
            </a:extLst>
          </p:cNvPr>
          <p:cNvSpPr txBox="1"/>
          <p:nvPr/>
        </p:nvSpPr>
        <p:spPr>
          <a:xfrm>
            <a:off x="7901754" y="2062850"/>
            <a:ext cx="12925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900" b="1">
                <a:latin typeface="Roboto Mono"/>
                <a:ea typeface="Roboto Mono"/>
                <a:cs typeface="Calibri" panose="020F0502020204030204"/>
              </a:rPr>
              <a:t>Access:</a:t>
            </a:r>
            <a:r>
              <a:rPr lang="en-AU" sz="900">
                <a:latin typeface="Roboto Mono"/>
                <a:ea typeface="Roboto Mono"/>
                <a:cs typeface="Calibri" panose="020F0502020204030204"/>
              </a:rPr>
              <a:t> </a:t>
            </a:r>
            <a:endParaRPr lang="en-US"/>
          </a:p>
          <a:p>
            <a:r>
              <a:rPr lang="en-AU" sz="900">
                <a:latin typeface="Roboto Mono"/>
                <a:ea typeface="Roboto Mono"/>
                <a:cs typeface="Calibri" panose="020F0502020204030204"/>
              </a:rPr>
              <a:t>control lists</a:t>
            </a:r>
            <a:endParaRPr lang="en-AU"/>
          </a:p>
          <a:p>
            <a:endParaRPr lang="en-AU" sz="900">
              <a:latin typeface="Roboto Mono"/>
              <a:ea typeface="Roboto Mono"/>
              <a:cs typeface="Calibri"/>
            </a:endParaRPr>
          </a:p>
          <a:p>
            <a:r>
              <a:rPr lang="en-AU" sz="900" b="1">
                <a:latin typeface="Roboto Mono"/>
                <a:ea typeface="Roboto Mono"/>
              </a:rPr>
              <a:t>Portal:</a:t>
            </a:r>
            <a:r>
              <a:rPr lang="en-AU" sz="900">
                <a:latin typeface="Roboto Mono"/>
                <a:ea typeface="Roboto Mono"/>
              </a:rPr>
              <a:t> </a:t>
            </a:r>
          </a:p>
          <a:p>
            <a:r>
              <a:rPr lang="en-AU" sz="900" err="1">
                <a:latin typeface="Roboto Mono"/>
                <a:ea typeface="Roboto Mono"/>
              </a:rPr>
              <a:t>OpenOnDemand</a:t>
            </a:r>
          </a:p>
          <a:p>
            <a:r>
              <a:rPr lang="en-AU" sz="900">
                <a:latin typeface="Roboto Mono"/>
                <a:ea typeface="Roboto Mono"/>
              </a:rPr>
              <a:t>HTML / </a:t>
            </a:r>
            <a:r>
              <a:rPr lang="en-AU" sz="900">
                <a:solidFill>
                  <a:srgbClr val="C00000"/>
                </a:solidFill>
                <a:latin typeface="Roboto Mono"/>
                <a:ea typeface="Roboto Mono"/>
              </a:rPr>
              <a:t>JS (?)</a:t>
            </a:r>
          </a:p>
          <a:p>
            <a:endParaRPr lang="en-AU" sz="900">
              <a:latin typeface="Roboto Mono"/>
              <a:ea typeface="Roboto Mono"/>
            </a:endParaRPr>
          </a:p>
          <a:p>
            <a:endParaRPr lang="en-AU" sz="900">
              <a:latin typeface="Roboto Mono"/>
              <a:ea typeface="Roboto Mono"/>
            </a:endParaRPr>
          </a:p>
          <a:p>
            <a:r>
              <a:rPr lang="en-AU" sz="900" b="1">
                <a:latin typeface="Roboto Mono"/>
                <a:ea typeface="Roboto Mono"/>
              </a:rPr>
              <a:t>Pipeline: </a:t>
            </a:r>
            <a:endParaRPr lang="en-AU" sz="900">
              <a:latin typeface="Roboto Mono"/>
              <a:ea typeface="Roboto Mono"/>
            </a:endParaRPr>
          </a:p>
          <a:p>
            <a:r>
              <a:rPr lang="en-AU" sz="900" err="1">
                <a:solidFill>
                  <a:schemeClr val="accent6"/>
                </a:solidFill>
                <a:latin typeface="Roboto Mono"/>
                <a:ea typeface="Roboto Mono"/>
              </a:rPr>
              <a:t>nf</a:t>
            </a:r>
            <a:r>
              <a:rPr lang="en-AU" sz="900">
                <a:solidFill>
                  <a:schemeClr val="accent6"/>
                </a:solidFill>
                <a:latin typeface="Roboto Mono"/>
                <a:ea typeface="Roboto Mono"/>
              </a:rPr>
              <a:t>-core/</a:t>
            </a:r>
            <a:r>
              <a:rPr lang="en-AU" sz="900" err="1">
                <a:solidFill>
                  <a:schemeClr val="accent6"/>
                </a:solidFill>
                <a:latin typeface="Roboto Mono"/>
                <a:ea typeface="Roboto Mono"/>
              </a:rPr>
              <a:t>proteinfold</a:t>
            </a:r>
            <a:endParaRPr lang="en-AU" sz="900">
              <a:solidFill>
                <a:schemeClr val="accent6"/>
              </a:solidFill>
              <a:latin typeface="Roboto Mono"/>
              <a:ea typeface="Roboto Mono"/>
            </a:endParaRPr>
          </a:p>
          <a:p>
            <a:endParaRPr lang="en-AU" sz="900">
              <a:solidFill>
                <a:schemeClr val="accent6"/>
              </a:solidFill>
              <a:latin typeface="Roboto Mono"/>
              <a:ea typeface="Roboto Mono"/>
            </a:endParaRPr>
          </a:p>
          <a:p>
            <a:r>
              <a:rPr lang="en-AU" sz="900" b="1">
                <a:latin typeface="Roboto Mono"/>
                <a:ea typeface="Roboto Mono"/>
              </a:rPr>
              <a:t>Collab</a:t>
            </a:r>
            <a:r>
              <a:rPr lang="en-AU" sz="900">
                <a:latin typeface="Roboto Mono"/>
                <a:ea typeface="Roboto Mono"/>
              </a:rPr>
              <a:t>:</a:t>
            </a:r>
          </a:p>
          <a:p>
            <a:r>
              <a:rPr lang="en-AU" sz="900">
                <a:latin typeface="Roboto Mono"/>
                <a:ea typeface="Roboto Mono"/>
              </a:rPr>
              <a:t>CRG (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Barcelona</a:t>
            </a:r>
            <a:r>
              <a:rPr lang="en-AU" sz="900">
                <a:latin typeface="Roboto Mono"/>
                <a:ea typeface="Roboto Mono"/>
              </a:rPr>
              <a:t>)</a:t>
            </a:r>
          </a:p>
          <a:p>
            <a:r>
              <a:rPr lang="en-AU" sz="900">
                <a:latin typeface="Roboto Mono"/>
                <a:ea typeface="Roboto Mono"/>
              </a:rPr>
              <a:t>SBF (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UNSW</a:t>
            </a:r>
            <a:r>
              <a:rPr lang="en-AU" sz="900">
                <a:latin typeface="Roboto Mono"/>
                <a:ea typeface="Roboto Mono"/>
              </a:rPr>
              <a:t>)</a:t>
            </a:r>
          </a:p>
          <a:p>
            <a:r>
              <a:rPr lang="en-AU" sz="900" err="1">
                <a:latin typeface="Roboto Mono"/>
                <a:ea typeface="Roboto Mono"/>
              </a:rPr>
              <a:t>BioCommons</a:t>
            </a:r>
            <a:r>
              <a:rPr lang="en-AU" sz="900">
                <a:latin typeface="Roboto Mono"/>
                <a:ea typeface="Roboto Mono"/>
              </a:rPr>
              <a:t> (</a:t>
            </a:r>
            <a:r>
              <a:rPr lang="en-AU" sz="900">
                <a:solidFill>
                  <a:schemeClr val="bg1">
                    <a:lumMod val="49000"/>
                  </a:schemeClr>
                </a:solidFill>
                <a:latin typeface="Roboto Mono"/>
                <a:ea typeface="Roboto Mono"/>
              </a:rPr>
              <a:t>Aus</a:t>
            </a:r>
            <a:r>
              <a:rPr lang="en-AU" sz="900">
                <a:latin typeface="Roboto Mono"/>
                <a:ea typeface="Roboto Mono"/>
              </a:rPr>
              <a:t>)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61526D-5BE1-D4D5-DB3A-A31DEBC8A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916" y="0"/>
            <a:ext cx="2326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0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D3F9-F91A-0348-8CA3-C4AB452F1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080" y="1855465"/>
            <a:ext cx="7484676" cy="723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50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+mn-cs"/>
              </a:rPr>
              <a:t>Questions </a:t>
            </a:r>
            <a:r>
              <a:rPr lang="en-US" sz="4500">
                <a:latin typeface="Clancy"/>
                <a:ea typeface="+mn-ea"/>
                <a:cs typeface="+mn-cs"/>
              </a:rPr>
              <a:t>/ Discussion</a:t>
            </a:r>
            <a:endParaRPr lang="en-US" sz="4500">
              <a:latin typeface="Clancy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97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Eventbrite-2160x1080" id="{CCA2B75C-88DC-1C44-BDD4-94486C024CBF}" vid="{84CC682C-5832-0347-B27D-853DE3AD63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09FB75DD95A42B27DF2F9E8888B92" ma:contentTypeVersion="5" ma:contentTypeDescription="Create a new document." ma:contentTypeScope="" ma:versionID="69feb01923f089ea5d4a50baa4248738">
  <xsd:schema xmlns:xsd="http://www.w3.org/2001/XMLSchema" xmlns:xs="http://www.w3.org/2001/XMLSchema" xmlns:p="http://schemas.microsoft.com/office/2006/metadata/properties" xmlns:ns2="10c902f2-d2c5-4c1e-908a-5eafdaebf0af" targetNamespace="http://schemas.microsoft.com/office/2006/metadata/properties" ma:root="true" ma:fieldsID="a1405260f1f40aa6df8c0733d4a7a3fa" ns2:_="">
    <xsd:import namespace="10c902f2-d2c5-4c1e-908a-5eafdaebf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02f2-d2c5-4c1e-908a-5eafdaebf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25C0AE-42F5-4F18-BD61-FD17C44E33EC}">
  <ds:schemaRefs>
    <ds:schemaRef ds:uri="10c902f2-d2c5-4c1e-908a-5eafdaebf0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A2D3BE-471A-4569-A1E2-923F0C7C2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4858B1-6C3B-42A9-BC35-CE034ECCE63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v3_Eventbrite-2160x1080</Template>
  <Application>Microsoft Office PowerPoint</Application>
  <PresentationFormat>On-screen Show (16:9)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Keiran Rowell</dc:creator>
  <cp:revision>12</cp:revision>
  <dcterms:created xsi:type="dcterms:W3CDTF">2024-06-11T12:13:16Z</dcterms:created>
  <dcterms:modified xsi:type="dcterms:W3CDTF">2025-07-09T04:08:01Z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0x010100E3709FB75DD95A42B27DF2F9E8888B92</vt:lpwstr>
  </property>
</Properties>
</file>